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y="5143500" cx="9144000"/>
  <p:notesSz cx="6858000" cy="9144000"/>
  <p:embeddedFontLst>
    <p:embeddedFont>
      <p:font typeface="Montserrat"/>
      <p:regular r:id="rId72"/>
      <p:bold r:id="rId73"/>
      <p:italic r:id="rId74"/>
      <p:boldItalic r:id="rId75"/>
    </p:embeddedFont>
    <p:embeddedFont>
      <p:font typeface="Happy Monkey"/>
      <p:regular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92">
          <p15:clr>
            <a:srgbClr val="9AA0A6"/>
          </p15:clr>
        </p15:guide>
        <p15:guide id="2" pos="289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92"/>
        <p:guide pos="289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Montserrat-bold.fntdata"/><Relationship Id="rId72" Type="http://schemas.openxmlformats.org/officeDocument/2006/relationships/font" Target="fonts/Montserrat-regular.fntdata"/><Relationship Id="rId31" Type="http://schemas.openxmlformats.org/officeDocument/2006/relationships/slide" Target="slides/slide26.xml"/><Relationship Id="rId75" Type="http://schemas.openxmlformats.org/officeDocument/2006/relationships/font" Target="fonts/Montserrat-boldItalic.fntdata"/><Relationship Id="rId30" Type="http://schemas.openxmlformats.org/officeDocument/2006/relationships/slide" Target="slides/slide25.xml"/><Relationship Id="rId74" Type="http://schemas.openxmlformats.org/officeDocument/2006/relationships/font" Target="fonts/Montserrat-italic.fntdata"/><Relationship Id="rId33" Type="http://schemas.openxmlformats.org/officeDocument/2006/relationships/slide" Target="slides/slide28.xml"/><Relationship Id="rId32" Type="http://schemas.openxmlformats.org/officeDocument/2006/relationships/slide" Target="slides/slide27.xml"/><Relationship Id="rId76" Type="http://schemas.openxmlformats.org/officeDocument/2006/relationships/font" Target="fonts/HappyMonkey-regular.fnt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d.com/list/womens-workplaces-100-years-ago/"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d.com/list/womens-workplaces-100-years-ago/"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2d94b9415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2d94b9415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2ea29403f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2ea29403f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2d31f79c9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2d31f79c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2d31f79c9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2d31f79c9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2d31f79c9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2d31f79c9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2a5e180d8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2a5e180d8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1a478ba52b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1a478ba52b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HES Historical Info </a:t>
            </a:r>
            <a:r>
              <a:rPr lang="en"/>
              <a:t>https://drive.google.com/drive/u/0/search?q=History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206c4df4a7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206c4df4a7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23be1b59d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23be1b59d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2d94b9415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2d94b9415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2d94b9415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2d94b9415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2de942a68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2de942a68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2de942a68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2de942a68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2e7fb692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2e7fb692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2ea29403f4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2ea29403f4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2d31f79c97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2d31f79c97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1a478ba52b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1a478ba52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206c4df4a7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206c4df4a7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1a478ba52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1a478ba52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1400"/>
              </a:spcAft>
              <a:buClr>
                <a:schemeClr val="dk1"/>
              </a:buClr>
              <a:buSzPts val="11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206c4df4a7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206c4df4a7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1400"/>
              </a:spcAft>
              <a:buClr>
                <a:schemeClr val="dk1"/>
              </a:buClr>
              <a:buSzPts val="1100"/>
              <a:buFont typeface="Arial"/>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1a478ba52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1a478ba52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2a5e180d8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2a5e180d8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206c4df4a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206c4df4a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1a478ba52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1a478ba52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Clr>
                <a:schemeClr val="dk1"/>
              </a:buClr>
              <a:buSzPts val="1100"/>
              <a:buFont typeface="Arial"/>
              <a:buNone/>
            </a:pPr>
            <a:r>
              <a:t/>
            </a:r>
            <a:endParaRPr sz="1350">
              <a:solidFill>
                <a:srgbClr val="980000"/>
              </a:solidFill>
              <a:highlight>
                <a:srgbClr val="FFFFFF"/>
              </a:highlight>
              <a:latin typeface="Montserrat"/>
              <a:ea typeface="Montserrat"/>
              <a:cs typeface="Montserrat"/>
              <a:sym typeface="Montserrat"/>
            </a:endParaRPr>
          </a:p>
          <a:p>
            <a:pPr indent="0" lvl="0" marL="0" rtl="0" algn="l">
              <a:spcBef>
                <a:spcPts val="1400"/>
              </a:spcBef>
              <a:spcAft>
                <a:spcPts val="0"/>
              </a:spcAft>
              <a:buClr>
                <a:schemeClr val="dk1"/>
              </a:buClr>
              <a:buSzPts val="1100"/>
              <a:buFont typeface="Arial"/>
              <a:buNone/>
            </a:pPr>
            <a:r>
              <a:t/>
            </a:r>
            <a:endParaRPr sz="1400">
              <a:solidFill>
                <a:srgbClr val="980000"/>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206c4df4a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206c4df4a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1a478ba52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1a478ba52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206c4df4a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206c4df4a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1a478ba52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1a478ba52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1400"/>
              </a:spcAft>
              <a:buClr>
                <a:schemeClr val="dk1"/>
              </a:buClr>
              <a:buSzPts val="1100"/>
              <a:buFont typeface="Arial"/>
              <a:buNone/>
            </a:pPr>
            <a:r>
              <a:t/>
            </a:r>
            <a:endParaRPr sz="9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206c4df4a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206c4df4a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1400"/>
              </a:spcAft>
              <a:buClr>
                <a:schemeClr val="dk1"/>
              </a:buClr>
              <a:buSzPts val="1100"/>
              <a:buFont typeface="Arial"/>
              <a:buNone/>
            </a:pPr>
            <a:r>
              <a:t/>
            </a:r>
            <a:endParaRPr sz="9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1a478ba52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1a478ba52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206c4df4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206c4df4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1a478ba52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11a478ba52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2e793e4b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2e793e4b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a:solidFill>
                  <a:schemeClr val="dk1"/>
                </a:solidFill>
              </a:rPr>
              <a:t>School 150 years ago</a:t>
            </a:r>
            <a:endParaRPr sz="2600">
              <a:solidFill>
                <a:schemeClr val="dk1"/>
              </a:solidFill>
            </a:endParaRPr>
          </a:p>
          <a:p>
            <a:pPr indent="0" lvl="0" marL="0" rtl="0" algn="l">
              <a:lnSpc>
                <a:spcPct val="115000"/>
              </a:lnSpc>
              <a:spcBef>
                <a:spcPts val="300"/>
              </a:spcBef>
              <a:spcAft>
                <a:spcPts val="0"/>
              </a:spcAft>
              <a:buClr>
                <a:schemeClr val="dk1"/>
              </a:buClr>
              <a:buSzPts val="1100"/>
              <a:buFont typeface="Arial"/>
              <a:buNone/>
            </a:pPr>
            <a:r>
              <a:rPr lang="en" sz="1500">
                <a:solidFill>
                  <a:schemeClr val="dk1"/>
                </a:solidFill>
              </a:rPr>
              <a:t>By Andie</a:t>
            </a:r>
            <a:endParaRPr sz="1500">
              <a:solidFill>
                <a:schemeClr val="dk1"/>
              </a:solidFill>
            </a:endParaRPr>
          </a:p>
          <a:p>
            <a:pPr indent="0" lvl="0" marL="0" rtl="0" algn="l">
              <a:lnSpc>
                <a:spcPct val="115000"/>
              </a:lnSpc>
              <a:spcBef>
                <a:spcPts val="1600"/>
              </a:spcBef>
              <a:spcAft>
                <a:spcPts val="0"/>
              </a:spcAft>
              <a:buClr>
                <a:schemeClr val="dk1"/>
              </a:buClr>
              <a:buSzPts val="1100"/>
              <a:buFont typeface="Arial"/>
              <a:buNone/>
            </a:pPr>
            <a:r>
              <a:rPr lang="en">
                <a:solidFill>
                  <a:schemeClr val="dk1"/>
                </a:solidFill>
              </a:rPr>
              <a:t>150 years ago, when my school first opened, school was very different back then. There was only one classroom at our school and it is still used as an actual classroom. They didn’t have any shoes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or heaters so in winter they got very cold. At playtime (because they didn’t have any toys) they had to use their imagination a lot. It was also different in other ways, like they had hand held bells and the teachers smacked the studentson their hands for punishment. Now I could go on with this but it would take to long so i’ll stop here. I think if I was a studnet then I would be very scared if I was about to get smacked.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206c4df4a7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206c4df4a7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206c4df4a7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1206c4df4a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1a478ba52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1a478ba52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206c4df4a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206c4df4a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1a478ba52b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1a478ba52b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206c4df4a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206c4df4a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1a478ba52b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1a478ba52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2d31f79c9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2d31f79c9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1a478ba52b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1a478ba52b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206c4df4a7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1206c4df4a7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2e793e4b2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2e793e4b2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2ee2a9ddc5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2ee2a9ddc5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66666"/>
              </a:lnSpc>
              <a:spcBef>
                <a:spcPts val="1400"/>
              </a:spcBef>
              <a:spcAft>
                <a:spcPts val="140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2ee2a9dd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2ee2a9dd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66666"/>
              </a:lnSpc>
              <a:spcBef>
                <a:spcPts val="1400"/>
              </a:spcBef>
              <a:spcAft>
                <a:spcPts val="140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28b248ab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28b248ab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66666"/>
              </a:lnSpc>
              <a:spcBef>
                <a:spcPts val="1400"/>
              </a:spcBef>
              <a:spcAft>
                <a:spcPts val="140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2ee2a9ddc5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12ee2a9ddc5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66666"/>
              </a:lnSpc>
              <a:spcBef>
                <a:spcPts val="1400"/>
              </a:spcBef>
              <a:spcAft>
                <a:spcPts val="140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28b248abe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128b248abe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2550">
              <a:solidFill>
                <a:srgbClr val="444444"/>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2550">
              <a:solidFill>
                <a:srgbClr val="444444"/>
              </a:solidFill>
              <a:highlight>
                <a:srgbClr val="FFFFFF"/>
              </a:highlight>
              <a:latin typeface="Montserrat"/>
              <a:ea typeface="Montserrat"/>
              <a:cs typeface="Montserrat"/>
              <a:sym typeface="Montserrat"/>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2ee2a9ddc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2ee2a9ddc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66666"/>
              </a:lnSpc>
              <a:spcBef>
                <a:spcPts val="1400"/>
              </a:spcBef>
              <a:spcAft>
                <a:spcPts val="140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28b248abe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28b248abe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2ee2a9ddc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12ee2a9ddc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66666"/>
              </a:lnSpc>
              <a:spcBef>
                <a:spcPts val="1400"/>
              </a:spcBef>
              <a:spcAft>
                <a:spcPts val="140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28b248abe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28b248abe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2e7fb692e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12e7fb692e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2e793e4b2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2e793e4b2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2ee2a9ddc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12ee2a9ddc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66666"/>
              </a:lnSpc>
              <a:spcBef>
                <a:spcPts val="1400"/>
              </a:spcBef>
              <a:spcAft>
                <a:spcPts val="140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2e7fb692e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12e7fb692e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28b248abe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128b248abe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89705"/>
              </a:lnSpc>
              <a:spcBef>
                <a:spcPts val="1500"/>
              </a:spcBef>
              <a:spcAft>
                <a:spcPts val="0"/>
              </a:spcAft>
              <a:buNone/>
            </a:pPr>
            <a:r>
              <a:t/>
            </a:r>
            <a:endParaRPr b="1" sz="2550">
              <a:solidFill>
                <a:srgbClr val="444444"/>
              </a:solidFill>
              <a:highlight>
                <a:srgbClr val="FFFFFF"/>
              </a:highlight>
              <a:latin typeface="Montserrat"/>
              <a:ea typeface="Montserrat"/>
              <a:cs typeface="Montserrat"/>
              <a:sym typeface="Montserrat"/>
            </a:endParaRPr>
          </a:p>
          <a:p>
            <a:pPr indent="0" lvl="0" marL="0" rtl="0" algn="l">
              <a:lnSpc>
                <a:spcPct val="166666"/>
              </a:lnSpc>
              <a:spcBef>
                <a:spcPts val="1500"/>
              </a:spcBef>
              <a:spcAft>
                <a:spcPts val="0"/>
              </a:spcAft>
              <a:buNone/>
            </a:pPr>
            <a:r>
              <a:rPr lang="en" sz="1350">
                <a:solidFill>
                  <a:srgbClr val="444444"/>
                </a:solidFill>
                <a:highlight>
                  <a:srgbClr val="FFFFFF"/>
                </a:highlight>
                <a:latin typeface="Montserrat"/>
                <a:ea typeface="Montserrat"/>
                <a:cs typeface="Montserrat"/>
                <a:sym typeface="Montserrat"/>
              </a:rPr>
              <a:t>In the late 1800s, immigrant families from Poland, Germany, Italy, Russia, and other countries were vigorously educated in the American cleanliness culture, Suellen Hoy wrote in </a:t>
            </a:r>
            <a:r>
              <a:rPr i="1" lang="en" sz="1350">
                <a:solidFill>
                  <a:srgbClr val="444444"/>
                </a:solidFill>
                <a:highlight>
                  <a:srgbClr val="FFFFFF"/>
                </a:highlight>
                <a:latin typeface="Montserrat"/>
                <a:ea typeface="Montserrat"/>
                <a:cs typeface="Montserrat"/>
                <a:sym typeface="Montserrat"/>
              </a:rPr>
              <a:t>Chasing Dirt: The American Pursuit of Cleanliness</a:t>
            </a:r>
            <a:r>
              <a:rPr lang="en" sz="1350">
                <a:solidFill>
                  <a:srgbClr val="444444"/>
                </a:solidFill>
                <a:highlight>
                  <a:srgbClr val="FFFFFF"/>
                </a:highlight>
                <a:latin typeface="Montserrat"/>
                <a:ea typeface="Montserrat"/>
                <a:cs typeface="Montserrat"/>
                <a:sym typeface="Montserrat"/>
              </a:rPr>
              <a:t>. Children’s fingernails, hair, faces, and teeth were inspected for dirt and they were taught how to “properly” wash up with soap and use toothpicks to scrape the dirt from under their nails. Teachers at overcrowded urban schools also worried about contagious disease and often “quarantined” kids with sniffles and other symptoms. Next, see </a:t>
            </a:r>
            <a:r>
              <a:rPr lang="en" sz="1350">
                <a:solidFill>
                  <a:srgbClr val="0A4E9B"/>
                </a:solidFill>
                <a:highlight>
                  <a:srgbClr val="FFFFFF"/>
                </a:highlight>
                <a:uFill>
                  <a:noFill/>
                </a:uFill>
                <a:latin typeface="Montserrat"/>
                <a:ea typeface="Montserrat"/>
                <a:cs typeface="Montserrat"/>
                <a:sym typeface="Montserrat"/>
                <a:hlinkClick r:id="rId2">
                  <a:extLst>
                    <a:ext uri="{A12FA001-AC4F-418D-AE19-62706E023703}">
                      <ahyp:hlinkClr val="tx"/>
                    </a:ext>
                  </a:extLst>
                </a:hlinkClick>
              </a:rPr>
              <a:t>what women’s workplaces looked like 100 years ago</a:t>
            </a:r>
            <a:r>
              <a:rPr lang="en" sz="1350">
                <a:solidFill>
                  <a:srgbClr val="444444"/>
                </a:solidFill>
                <a:highlight>
                  <a:srgbClr val="FFFFFF"/>
                </a:highlight>
                <a:latin typeface="Montserrat"/>
                <a:ea typeface="Montserrat"/>
                <a:cs typeface="Montserrat"/>
                <a:sym typeface="Montserrat"/>
              </a:rPr>
              <a:t> to see just how far we have come.</a:t>
            </a:r>
            <a:endParaRPr sz="1350">
              <a:solidFill>
                <a:srgbClr val="444444"/>
              </a:solidFill>
              <a:highlight>
                <a:srgbClr val="FFFFFF"/>
              </a:highlight>
              <a:latin typeface="Montserrat"/>
              <a:ea typeface="Montserrat"/>
              <a:cs typeface="Montserrat"/>
              <a:sym typeface="Montserrat"/>
            </a:endParaRPr>
          </a:p>
          <a:p>
            <a:pPr indent="0" lvl="0" marL="0" rtl="0" algn="l">
              <a:spcBef>
                <a:spcPts val="140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2a5e180d8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2a5e180d8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89705"/>
              </a:lnSpc>
              <a:spcBef>
                <a:spcPts val="1500"/>
              </a:spcBef>
              <a:spcAft>
                <a:spcPts val="0"/>
              </a:spcAft>
              <a:buNone/>
            </a:pPr>
            <a:r>
              <a:t/>
            </a:r>
            <a:endParaRPr b="1" sz="2550">
              <a:solidFill>
                <a:srgbClr val="444444"/>
              </a:solidFill>
              <a:highlight>
                <a:srgbClr val="FFFFFF"/>
              </a:highlight>
              <a:latin typeface="Montserrat"/>
              <a:ea typeface="Montserrat"/>
              <a:cs typeface="Montserrat"/>
              <a:sym typeface="Montserrat"/>
            </a:endParaRPr>
          </a:p>
          <a:p>
            <a:pPr indent="0" lvl="0" marL="0" rtl="0" algn="l">
              <a:lnSpc>
                <a:spcPct val="166666"/>
              </a:lnSpc>
              <a:spcBef>
                <a:spcPts val="1500"/>
              </a:spcBef>
              <a:spcAft>
                <a:spcPts val="0"/>
              </a:spcAft>
              <a:buNone/>
            </a:pPr>
            <a:r>
              <a:rPr lang="en" sz="1350">
                <a:solidFill>
                  <a:srgbClr val="444444"/>
                </a:solidFill>
                <a:highlight>
                  <a:srgbClr val="FFFFFF"/>
                </a:highlight>
                <a:latin typeface="Montserrat"/>
                <a:ea typeface="Montserrat"/>
                <a:cs typeface="Montserrat"/>
                <a:sym typeface="Montserrat"/>
              </a:rPr>
              <a:t>In the late 1800s, immigrant families from Poland, Germany, Italy, Russia, and other countries were vigorously educated in the American cleanliness culture, Suellen Hoy wrote in </a:t>
            </a:r>
            <a:r>
              <a:rPr i="1" lang="en" sz="1350">
                <a:solidFill>
                  <a:srgbClr val="444444"/>
                </a:solidFill>
                <a:highlight>
                  <a:srgbClr val="FFFFFF"/>
                </a:highlight>
                <a:latin typeface="Montserrat"/>
                <a:ea typeface="Montserrat"/>
                <a:cs typeface="Montserrat"/>
                <a:sym typeface="Montserrat"/>
              </a:rPr>
              <a:t>Chasing Dirt: The American Pursuit of Cleanliness</a:t>
            </a:r>
            <a:r>
              <a:rPr lang="en" sz="1350">
                <a:solidFill>
                  <a:srgbClr val="444444"/>
                </a:solidFill>
                <a:highlight>
                  <a:srgbClr val="FFFFFF"/>
                </a:highlight>
                <a:latin typeface="Montserrat"/>
                <a:ea typeface="Montserrat"/>
                <a:cs typeface="Montserrat"/>
                <a:sym typeface="Montserrat"/>
              </a:rPr>
              <a:t>. Children’s fingernails, hair, faces, and teeth were inspected for dirt and they were taught how to “properly” wash up with soap and use toothpicks to scrape the dirt from under their nails. Teachers at overcrowded urban schools also worried about contagious disease and often “quarantined” kids with sniffles and other symptoms. Next, see </a:t>
            </a:r>
            <a:r>
              <a:rPr lang="en" sz="1350">
                <a:solidFill>
                  <a:srgbClr val="0A4E9B"/>
                </a:solidFill>
                <a:highlight>
                  <a:srgbClr val="FFFFFF"/>
                </a:highlight>
                <a:uFill>
                  <a:noFill/>
                </a:uFill>
                <a:latin typeface="Montserrat"/>
                <a:ea typeface="Montserrat"/>
                <a:cs typeface="Montserrat"/>
                <a:sym typeface="Montserrat"/>
                <a:hlinkClick r:id="rId2">
                  <a:extLst>
                    <a:ext uri="{A12FA001-AC4F-418D-AE19-62706E023703}">
                      <ahyp:hlinkClr val="tx"/>
                    </a:ext>
                  </a:extLst>
                </a:hlinkClick>
              </a:rPr>
              <a:t>what women’s workplaces looked like 100 years ago</a:t>
            </a:r>
            <a:r>
              <a:rPr lang="en" sz="1350">
                <a:solidFill>
                  <a:srgbClr val="444444"/>
                </a:solidFill>
                <a:highlight>
                  <a:srgbClr val="FFFFFF"/>
                </a:highlight>
                <a:latin typeface="Montserrat"/>
                <a:ea typeface="Montserrat"/>
                <a:cs typeface="Montserrat"/>
                <a:sym typeface="Montserrat"/>
              </a:rPr>
              <a:t> to see just how far we have come.</a:t>
            </a:r>
            <a:endParaRPr sz="1350">
              <a:solidFill>
                <a:srgbClr val="444444"/>
              </a:solidFill>
              <a:highlight>
                <a:srgbClr val="FFFFFF"/>
              </a:highlight>
              <a:latin typeface="Montserrat"/>
              <a:ea typeface="Montserrat"/>
              <a:cs typeface="Montserrat"/>
              <a:sym typeface="Montserrat"/>
            </a:endParaRPr>
          </a:p>
          <a:p>
            <a:pPr indent="0" lvl="0" marL="0" rtl="0" algn="l">
              <a:spcBef>
                <a:spcPts val="140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1a478ba52b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11a478ba52b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1bd72b80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11bd72b80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2d94b9415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2d94b9415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2e793e4b2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2e793e4b2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2ea29403f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2ea29403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2ea29403f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2ea29403f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26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33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jp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jpg"/><Relationship Id="rId4" Type="http://schemas.openxmlformats.org/officeDocument/2006/relationships/image" Target="../media/image11.jpg"/><Relationship Id="rId5" Type="http://schemas.openxmlformats.org/officeDocument/2006/relationships/image" Target="../media/image9.jpg"/><Relationship Id="rId6" Type="http://schemas.openxmlformats.org/officeDocument/2006/relationships/image" Target="../media/image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jpg"/><Relationship Id="rId4" Type="http://schemas.openxmlformats.org/officeDocument/2006/relationships/image" Target="../media/image12.jpg"/><Relationship Id="rId5"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jpg"/><Relationship Id="rId4" Type="http://schemas.openxmlformats.org/officeDocument/2006/relationships/hyperlink" Target="https://teara.govt.nz/en/photograph/26278/child-milking-a-cow-1903" TargetMode="External"/><Relationship Id="rId5"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jpg"/><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jpg"/><Relationship Id="rId4" Type="http://schemas.openxmlformats.org/officeDocument/2006/relationships/hyperlink" Target="https://www.rd.com/list/what-school-was-like-100-years-ago/" TargetMode="External"/><Relationship Id="rId5" Type="http://schemas.openxmlformats.org/officeDocument/2006/relationships/image" Target="../media/image6.jpg"/><Relationship Id="rId6" Type="http://schemas.openxmlformats.org/officeDocument/2006/relationships/hyperlink" Target="https://teara.govt.nz/en/video/34879/going-to-school-on-the-east-coas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jpg"/><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jpg"/><Relationship Id="rId4" Type="http://schemas.openxmlformats.org/officeDocument/2006/relationships/image" Target="../media/image15.jpg"/><Relationship Id="rId5" Type="http://schemas.openxmlformats.org/officeDocument/2006/relationships/hyperlink" Target="https://www.rd.com/list/what-school-was-like-100-years-ag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jpg"/><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jpg"/><Relationship Id="rId4" Type="http://schemas.openxmlformats.org/officeDocument/2006/relationships/image" Target="../media/image7.jpg"/><Relationship Id="rId5" Type="http://schemas.openxmlformats.org/officeDocument/2006/relationships/hyperlink" Target="https://teara.govt.nz/" TargetMode="External"/><Relationship Id="rId6" Type="http://schemas.openxmlformats.org/officeDocument/2006/relationships/hyperlink" Target="http://www.aucklandlibraries.govt.nz/" TargetMode="External"/><Relationship Id="rId7" Type="http://schemas.openxmlformats.org/officeDocument/2006/relationships/hyperlink" Target="https://teara.govt.nz/en/maori-education-matauranga/page-3"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jpg"/><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jpg"/><Relationship Id="rId4" Type="http://schemas.openxmlformats.org/officeDocument/2006/relationships/image" Target="../media/image10.jpg"/><Relationship Id="rId5" Type="http://schemas.openxmlformats.org/officeDocument/2006/relationships/hyperlink" Target="https://www.rd.com/list/what-school-was-like-100-years-ago/"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jpg"/><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jpg"/><Relationship Id="rId4" Type="http://schemas.openxmlformats.org/officeDocument/2006/relationships/hyperlink" Target="https://www.rd.com/list/what-school-was-like-100-years-ago/" TargetMode="External"/><Relationship Id="rId5" Type="http://schemas.openxmlformats.org/officeDocument/2006/relationships/image" Target="../media/image1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jpg"/><Relationship Id="rId4" Type="http://schemas.openxmlformats.org/officeDocument/2006/relationships/hyperlink" Target="https://www.rd.com/list/what-school-was-like-100-years-ago/" TargetMode="External"/><Relationship Id="rId5" Type="http://schemas.openxmlformats.org/officeDocument/2006/relationships/image" Target="../media/image4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jpg"/><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jp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jpg"/><Relationship Id="rId4" Type="http://schemas.openxmlformats.org/officeDocument/2006/relationships/hyperlink" Target="https://www.rd.com/list/what-school-was-like-100-years-ago/" TargetMode="External"/><Relationship Id="rId5"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jpg"/><Relationship Id="rId4" Type="http://schemas.openxmlformats.org/officeDocument/2006/relationships/image" Target="../media/image33.jpg"/><Relationship Id="rId5" Type="http://schemas.openxmlformats.org/officeDocument/2006/relationships/image" Target="../media/image2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jpg"/><Relationship Id="rId4" Type="http://schemas.openxmlformats.org/officeDocument/2006/relationships/image" Target="../media/image3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jpg"/><Relationship Id="rId4" Type="http://schemas.openxmlformats.org/officeDocument/2006/relationships/image" Target="../media/image1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jp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jpg"/><Relationship Id="rId4" Type="http://schemas.openxmlformats.org/officeDocument/2006/relationships/image" Target="../media/image22.jpg"/><Relationship Id="rId5" Type="http://schemas.openxmlformats.org/officeDocument/2006/relationships/hyperlink" Target="https://www.rd.com/list/what-school-was-like-100-years-ago/"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jpg"/><Relationship Id="rId4" Type="http://schemas.openxmlformats.org/officeDocument/2006/relationships/image" Target="../media/image3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jpg"/><Relationship Id="rId4" Type="http://schemas.openxmlformats.org/officeDocument/2006/relationships/hyperlink" Target="https://www.rd.com/list/what-school-was-like-100-years-ago/" TargetMode="External"/><Relationship Id="rId5" Type="http://schemas.openxmlformats.org/officeDocument/2006/relationships/image" Target="../media/image2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jpg"/><Relationship Id="rId4" Type="http://schemas.openxmlformats.org/officeDocument/2006/relationships/image" Target="../media/image32.jpg"/><Relationship Id="rId5" Type="http://schemas.openxmlformats.org/officeDocument/2006/relationships/image" Target="../media/image43.jpg"/><Relationship Id="rId6" Type="http://schemas.openxmlformats.org/officeDocument/2006/relationships/image" Target="../media/image35.jpg"/><Relationship Id="rId7" Type="http://schemas.openxmlformats.org/officeDocument/2006/relationships/image" Target="../media/image3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jpg"/><Relationship Id="rId4" Type="http://schemas.openxmlformats.org/officeDocument/2006/relationships/hyperlink" Target="https://www.rd.com/list/what-school-was-like-100-years-ago/" TargetMode="External"/><Relationship Id="rId5" Type="http://schemas.openxmlformats.org/officeDocument/2006/relationships/image" Target="../media/image2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jpg"/><Relationship Id="rId4"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jpg"/><Relationship Id="rId4" Type="http://schemas.openxmlformats.org/officeDocument/2006/relationships/image" Target="../media/image38.jpg"/><Relationship Id="rId5" Type="http://schemas.openxmlformats.org/officeDocument/2006/relationships/image" Target="../media/image4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jpg"/><Relationship Id="rId4" Type="http://schemas.openxmlformats.org/officeDocument/2006/relationships/image" Target="../media/image37.jpg"/><Relationship Id="rId5" Type="http://schemas.openxmlformats.org/officeDocument/2006/relationships/image" Target="../media/image3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jpg"/><Relationship Id="rId4" Type="http://schemas.openxmlformats.org/officeDocument/2006/relationships/image" Target="../media/image4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jpg"/><Relationship Id="rId4" Type="http://schemas.openxmlformats.org/officeDocument/2006/relationships/image" Target="../media/image44.jpg"/><Relationship Id="rId5" Type="http://schemas.openxmlformats.org/officeDocument/2006/relationships/image" Target="../media/image47.jpg"/><Relationship Id="rId6" Type="http://schemas.openxmlformats.org/officeDocument/2006/relationships/image" Target="../media/image46.jpg"/><Relationship Id="rId7" Type="http://schemas.openxmlformats.org/officeDocument/2006/relationships/image" Target="../media/image4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jpg"/><Relationship Id="rId4" Type="http://schemas.openxmlformats.org/officeDocument/2006/relationships/hyperlink" Target="https://www.youtube.com/watch?v=r59gnrhiCrw" TargetMode="External"/><Relationship Id="rId5" Type="http://schemas.openxmlformats.org/officeDocument/2006/relationships/image" Target="../media/image5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jpg"/><Relationship Id="rId4" Type="http://schemas.openxmlformats.org/officeDocument/2006/relationships/image" Target="../media/image51.jpg"/><Relationship Id="rId5" Type="http://schemas.openxmlformats.org/officeDocument/2006/relationships/image" Target="../media/image49.jpg"/><Relationship Id="rId6" Type="http://schemas.openxmlformats.org/officeDocument/2006/relationships/image" Target="../media/image5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jpg"/><Relationship Id="rId4" Type="http://schemas.openxmlformats.org/officeDocument/2006/relationships/hyperlink" Target="https://www.youtube.com/watch?v=S3E8Y-fE0XY" TargetMode="External"/><Relationship Id="rId5" Type="http://schemas.openxmlformats.org/officeDocument/2006/relationships/image" Target="../media/image5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jpg"/><Relationship Id="rId4" Type="http://schemas.openxmlformats.org/officeDocument/2006/relationships/image" Target="../media/image54.jpg"/><Relationship Id="rId5" Type="http://schemas.openxmlformats.org/officeDocument/2006/relationships/image" Target="../media/image55.jpg"/><Relationship Id="rId6" Type="http://schemas.openxmlformats.org/officeDocument/2006/relationships/image" Target="../media/image60.jpg"/><Relationship Id="rId7"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jpg"/><Relationship Id="rId4" Type="http://schemas.openxmlformats.org/officeDocument/2006/relationships/hyperlink" Target="https://www.sciencelearn.org.nz/resources/1574-hydro-power" TargetMode="External"/><Relationship Id="rId5" Type="http://schemas.openxmlformats.org/officeDocument/2006/relationships/image" Target="../media/image58.jpg"/><Relationship Id="rId6" Type="http://schemas.openxmlformats.org/officeDocument/2006/relationships/image" Target="../media/image6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jpg"/><Relationship Id="rId4" Type="http://schemas.openxmlformats.org/officeDocument/2006/relationships/image" Target="../media/image6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jpg"/><Relationship Id="rId4" Type="http://schemas.openxmlformats.org/officeDocument/2006/relationships/image" Target="../media/image61.jpg"/><Relationship Id="rId5" Type="http://schemas.openxmlformats.org/officeDocument/2006/relationships/image" Target="../media/image59.jpg"/><Relationship Id="rId6" Type="http://schemas.openxmlformats.org/officeDocument/2006/relationships/image" Target="../media/image66.jpg"/><Relationship Id="rId7" Type="http://schemas.openxmlformats.org/officeDocument/2006/relationships/image" Target="../media/image67.jpg"/><Relationship Id="rId8" Type="http://schemas.openxmlformats.org/officeDocument/2006/relationships/image" Target="../media/image6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jpg"/><Relationship Id="rId4" Type="http://schemas.openxmlformats.org/officeDocument/2006/relationships/image" Target="../media/image6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3.jpg"/><Relationship Id="rId4" Type="http://schemas.openxmlformats.org/officeDocument/2006/relationships/image" Target="../media/image72.png"/><Relationship Id="rId5" Type="http://schemas.openxmlformats.org/officeDocument/2006/relationships/hyperlink" Target="https://teara.govt.nz/en/energy-supply-and-use/page-2" TargetMode="External"/><Relationship Id="rId6" Type="http://schemas.openxmlformats.org/officeDocument/2006/relationships/hyperlink" Target="https://www.qssupplies.co.uk/history-of-heating-timeline.html" TargetMode="External"/><Relationship Id="rId7" Type="http://schemas.openxmlformats.org/officeDocument/2006/relationships/hyperlink" Target="https://teara.govt.nz/en/photograph/26288/industrial-school-1874"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3.jpg"/><Relationship Id="rId4" Type="http://schemas.openxmlformats.org/officeDocument/2006/relationships/image" Target="../media/image71.jpg"/><Relationship Id="rId5" Type="http://schemas.openxmlformats.org/officeDocument/2006/relationships/image" Target="../media/image7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3.jpg"/><Relationship Id="rId4" Type="http://schemas.openxmlformats.org/officeDocument/2006/relationships/image" Target="../media/image6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3.jpg"/><Relationship Id="rId4" Type="http://schemas.openxmlformats.org/officeDocument/2006/relationships/image" Target="../media/image6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descr="Primitives - Chalk Board" id="54" name="Google Shape;54;p13"/>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pic>
        <p:nvPicPr>
          <p:cNvPr id="55" name="Google Shape;55;p13"/>
          <p:cNvPicPr preferRelativeResize="0"/>
          <p:nvPr/>
        </p:nvPicPr>
        <p:blipFill>
          <a:blip r:embed="rId4">
            <a:alphaModFix/>
          </a:blip>
          <a:stretch>
            <a:fillRect/>
          </a:stretch>
        </p:blipFill>
        <p:spPr>
          <a:xfrm>
            <a:off x="2257300" y="990250"/>
            <a:ext cx="4667250" cy="2420025"/>
          </a:xfrm>
          <a:prstGeom prst="rect">
            <a:avLst/>
          </a:prstGeom>
          <a:noFill/>
          <a:ln>
            <a:noFill/>
          </a:ln>
        </p:spPr>
      </p:pic>
      <p:sp>
        <p:nvSpPr>
          <p:cNvPr id="56" name="Google Shape;56;p13"/>
          <p:cNvSpPr txBox="1"/>
          <p:nvPr/>
        </p:nvSpPr>
        <p:spPr>
          <a:xfrm>
            <a:off x="0" y="3532200"/>
            <a:ext cx="9144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lt1"/>
                </a:solidFill>
                <a:latin typeface="Happy Monkey"/>
                <a:ea typeface="Happy Monkey"/>
                <a:cs typeface="Happy Monkey"/>
                <a:sym typeface="Happy Monkey"/>
              </a:rPr>
              <a:t>Kirikiriroa Rāwhiti te Kura</a:t>
            </a:r>
            <a:endParaRPr b="1" sz="2000">
              <a:solidFill>
                <a:schemeClr val="lt1"/>
              </a:solidFill>
              <a:latin typeface="Happy Monkey"/>
              <a:ea typeface="Happy Monkey"/>
              <a:cs typeface="Happy Monkey"/>
              <a:sym typeface="Happy Monkey"/>
            </a:endParaRPr>
          </a:p>
          <a:p>
            <a:pPr indent="0" lvl="0" marL="0" rtl="0" algn="ctr">
              <a:spcBef>
                <a:spcPts val="0"/>
              </a:spcBef>
              <a:spcAft>
                <a:spcPts val="0"/>
              </a:spcAft>
              <a:buNone/>
            </a:pPr>
            <a:r>
              <a:rPr b="1" lang="en" sz="2000">
                <a:solidFill>
                  <a:schemeClr val="lt1"/>
                </a:solidFill>
                <a:latin typeface="Happy Monkey"/>
                <a:ea typeface="Happy Monkey"/>
                <a:cs typeface="Happy Monkey"/>
                <a:sym typeface="Happy Monkey"/>
              </a:rPr>
              <a:t>Hamilton East School 2022</a:t>
            </a:r>
            <a:endParaRPr b="1" sz="2000">
              <a:solidFill>
                <a:schemeClr val="lt1"/>
              </a:solidFill>
              <a:latin typeface="Happy Monkey"/>
              <a:ea typeface="Happy Monkey"/>
              <a:cs typeface="Happy Monkey"/>
              <a:sym typeface="Happy Monke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Primitives - Chalk Board" id="118" name="Google Shape;118;p22"/>
          <p:cNvPicPr preferRelativeResize="0"/>
          <p:nvPr/>
        </p:nvPicPr>
        <p:blipFill rotWithShape="1">
          <a:blip r:embed="rId3">
            <a:alphaModFix/>
          </a:blip>
          <a:srcRect b="3557" l="3338" r="2614" t="3557"/>
          <a:stretch/>
        </p:blipFill>
        <p:spPr>
          <a:xfrm>
            <a:off x="10123" y="46900"/>
            <a:ext cx="9144000" cy="5079994"/>
          </a:xfrm>
          <a:prstGeom prst="rect">
            <a:avLst/>
          </a:prstGeom>
          <a:noFill/>
          <a:ln>
            <a:noFill/>
          </a:ln>
        </p:spPr>
      </p:pic>
      <p:sp>
        <p:nvSpPr>
          <p:cNvPr id="119" name="Google Shape;119;p22"/>
          <p:cNvSpPr txBox="1"/>
          <p:nvPr/>
        </p:nvSpPr>
        <p:spPr>
          <a:xfrm>
            <a:off x="1402625" y="1219650"/>
            <a:ext cx="2586000" cy="2734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600">
                <a:solidFill>
                  <a:schemeClr val="lt1"/>
                </a:solidFill>
              </a:rPr>
              <a:t>School in 1872</a:t>
            </a:r>
            <a:endParaRPr b="1" sz="2600">
              <a:solidFill>
                <a:schemeClr val="lt1"/>
              </a:solidFill>
            </a:endParaRPr>
          </a:p>
          <a:p>
            <a:pPr indent="0" lvl="0" marL="0" rtl="0" algn="l">
              <a:lnSpc>
                <a:spcPct val="115000"/>
              </a:lnSpc>
              <a:spcBef>
                <a:spcPts val="0"/>
              </a:spcBef>
              <a:spcAft>
                <a:spcPts val="0"/>
              </a:spcAft>
              <a:buNone/>
            </a:pPr>
            <a:r>
              <a:rPr lang="en" sz="1500">
                <a:solidFill>
                  <a:schemeClr val="lt1"/>
                </a:solidFill>
              </a:rPr>
              <a:t>By Xander</a:t>
            </a:r>
            <a:endParaRPr sz="1500">
              <a:solidFill>
                <a:schemeClr val="lt1"/>
              </a:solidFill>
            </a:endParaRPr>
          </a:p>
          <a:p>
            <a:pPr indent="0" lvl="0" marL="0" rtl="0" algn="l">
              <a:lnSpc>
                <a:spcPct val="115000"/>
              </a:lnSpc>
              <a:spcBef>
                <a:spcPts val="0"/>
              </a:spcBef>
              <a:spcAft>
                <a:spcPts val="0"/>
              </a:spcAft>
              <a:buNone/>
            </a:pPr>
            <a:r>
              <a:t/>
            </a:r>
            <a:endParaRPr sz="1500" u="sng">
              <a:solidFill>
                <a:schemeClr val="lt1"/>
              </a:solidFill>
            </a:endParaRPr>
          </a:p>
          <a:p>
            <a:pPr indent="0" lvl="0" marL="0" rtl="0" algn="l">
              <a:lnSpc>
                <a:spcPct val="115000"/>
              </a:lnSpc>
              <a:spcBef>
                <a:spcPts val="0"/>
              </a:spcBef>
              <a:spcAft>
                <a:spcPts val="0"/>
              </a:spcAft>
              <a:buNone/>
            </a:pPr>
            <a:r>
              <a:rPr lang="en" sz="1500">
                <a:solidFill>
                  <a:schemeClr val="lt1"/>
                </a:solidFill>
              </a:rPr>
              <a:t>150 years ago, the school was brown and made of wood, the uniforms were white. They only had a little bit of toys and only one teacher.</a:t>
            </a:r>
            <a:endParaRPr>
              <a:solidFill>
                <a:srgbClr val="FFFFFF"/>
              </a:solidFill>
            </a:endParaRPr>
          </a:p>
        </p:txBody>
      </p:sp>
      <p:sp>
        <p:nvSpPr>
          <p:cNvPr id="120" name="Google Shape;120;p22"/>
          <p:cNvSpPr txBox="1"/>
          <p:nvPr/>
        </p:nvSpPr>
        <p:spPr>
          <a:xfrm>
            <a:off x="4399229" y="900146"/>
            <a:ext cx="3381300" cy="346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600">
                <a:solidFill>
                  <a:schemeClr val="lt1"/>
                </a:solidFill>
              </a:rPr>
              <a:t>School in 1872 </a:t>
            </a:r>
            <a:endParaRPr b="1" sz="2600">
              <a:solidFill>
                <a:schemeClr val="lt1"/>
              </a:solidFill>
            </a:endParaRPr>
          </a:p>
          <a:p>
            <a:pPr indent="0" lvl="0" marL="0" rtl="0" algn="l">
              <a:lnSpc>
                <a:spcPct val="115000"/>
              </a:lnSpc>
              <a:spcBef>
                <a:spcPts val="0"/>
              </a:spcBef>
              <a:spcAft>
                <a:spcPts val="0"/>
              </a:spcAft>
              <a:buNone/>
            </a:pPr>
            <a:r>
              <a:rPr lang="en" sz="1500">
                <a:solidFill>
                  <a:schemeClr val="lt1"/>
                </a:solidFill>
              </a:rPr>
              <a:t>By Cohen</a:t>
            </a:r>
            <a:endParaRPr sz="1500">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lt1"/>
              </a:solidFill>
            </a:endParaRPr>
          </a:p>
          <a:p>
            <a:pPr indent="0" lvl="0" marL="0" rtl="0" algn="just">
              <a:lnSpc>
                <a:spcPct val="115000"/>
              </a:lnSpc>
              <a:spcBef>
                <a:spcPts val="0"/>
              </a:spcBef>
              <a:spcAft>
                <a:spcPts val="0"/>
              </a:spcAft>
              <a:buNone/>
            </a:pPr>
            <a:r>
              <a:rPr lang="en" sz="1500">
                <a:solidFill>
                  <a:schemeClr val="lt1"/>
                </a:solidFill>
              </a:rPr>
              <a:t>If I lived in 1872, I would eat porridge every day because there was no other food. I would climb rough tall trees and also play hopscotch. When I got home I was as slow as a sloth. </a:t>
            </a:r>
            <a:endParaRPr sz="1500">
              <a:solidFill>
                <a:schemeClr val="lt1"/>
              </a:solidFill>
            </a:endParaRPr>
          </a:p>
          <a:p>
            <a:pPr indent="0" lvl="0" marL="0" rtl="0" algn="just">
              <a:lnSpc>
                <a:spcPct val="115000"/>
              </a:lnSpc>
              <a:spcBef>
                <a:spcPts val="0"/>
              </a:spcBef>
              <a:spcAft>
                <a:spcPts val="0"/>
              </a:spcAft>
              <a:buClr>
                <a:schemeClr val="dk1"/>
              </a:buClr>
              <a:buSzPts val="1100"/>
              <a:buFont typeface="Arial"/>
              <a:buNone/>
            </a:pPr>
            <a:r>
              <a:rPr lang="en" sz="1500">
                <a:solidFill>
                  <a:schemeClr val="lt1"/>
                </a:solidFill>
              </a:rPr>
              <a:t>I heard my mum. She was furious! She shouted, “You have not eaten your porridge.” “I did that on purpose” I chuckled.</a:t>
            </a:r>
            <a:endParaRPr sz="15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descr="Primitives - Chalk Board" id="125" name="Google Shape;125;p23"/>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126" name="Google Shape;126;p23"/>
          <p:cNvSpPr txBox="1"/>
          <p:nvPr/>
        </p:nvSpPr>
        <p:spPr>
          <a:xfrm>
            <a:off x="1174025" y="1067250"/>
            <a:ext cx="6760800" cy="334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2600">
                <a:solidFill>
                  <a:schemeClr val="lt1"/>
                </a:solidFill>
              </a:rPr>
              <a:t>School in 1872 (150 years ago)</a:t>
            </a:r>
            <a:endParaRPr b="1" sz="26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1500">
                <a:solidFill>
                  <a:schemeClr val="lt1"/>
                </a:solidFill>
              </a:rPr>
              <a:t>By Yasmin</a:t>
            </a:r>
            <a:endParaRPr sz="1500">
              <a:solidFill>
                <a:schemeClr val="lt1"/>
              </a:solidFill>
            </a:endParaRPr>
          </a:p>
          <a:p>
            <a:pPr indent="0" lvl="0" marL="0" rtl="0" algn="l">
              <a:lnSpc>
                <a:spcPct val="115000"/>
              </a:lnSpc>
              <a:spcBef>
                <a:spcPts val="0"/>
              </a:spcBef>
              <a:spcAft>
                <a:spcPts val="0"/>
              </a:spcAft>
              <a:buNone/>
            </a:pPr>
            <a:r>
              <a:t/>
            </a:r>
            <a:endParaRPr sz="15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1500">
                <a:solidFill>
                  <a:schemeClr val="lt1"/>
                </a:solidFill>
              </a:rPr>
              <a:t>Back in the olden days,we didn’t have nice flashy playgrounds, we also didn’t have plastic bags, which was also fantastic because no plastic means no pollution. So if you were living in the olden days you would think it’s horrible, well it’s not! Here in 2022 it’s horrible because we can’t climb tall spiky trees. What I like about being in school now are the big, exciting playgrounds, iPads, and AirPods. So I think it’s equal, so it’s a tie. I’ll win the next round (if there is a next round). I would not like to eat boring porridge though, like they did in 1872.</a:t>
            </a:r>
            <a:endParaRPr sz="15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Primitives - Chalk Board" id="131" name="Google Shape;131;p24"/>
          <p:cNvPicPr preferRelativeResize="0"/>
          <p:nvPr/>
        </p:nvPicPr>
        <p:blipFill rotWithShape="1">
          <a:blip r:embed="rId3">
            <a:alphaModFix/>
          </a:blip>
          <a:srcRect b="3557" l="3338" r="2614" t="3557"/>
          <a:stretch/>
        </p:blipFill>
        <p:spPr>
          <a:xfrm>
            <a:off x="10123" y="46900"/>
            <a:ext cx="9144000" cy="5079994"/>
          </a:xfrm>
          <a:prstGeom prst="rect">
            <a:avLst/>
          </a:prstGeom>
          <a:noFill/>
          <a:ln>
            <a:noFill/>
          </a:ln>
        </p:spPr>
      </p:pic>
      <p:sp>
        <p:nvSpPr>
          <p:cNvPr id="132" name="Google Shape;132;p24"/>
          <p:cNvSpPr txBox="1"/>
          <p:nvPr/>
        </p:nvSpPr>
        <p:spPr>
          <a:xfrm>
            <a:off x="968600" y="952775"/>
            <a:ext cx="3532500" cy="3074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2600">
                <a:solidFill>
                  <a:schemeClr val="lt1"/>
                </a:solidFill>
              </a:rPr>
              <a:t>School 150 Years Ago</a:t>
            </a:r>
            <a:endParaRPr b="1" sz="26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1500">
                <a:solidFill>
                  <a:schemeClr val="lt1"/>
                </a:solidFill>
              </a:rPr>
              <a:t>By Maunga</a:t>
            </a:r>
            <a:endParaRPr sz="1500">
              <a:solidFill>
                <a:schemeClr val="lt1"/>
              </a:solidFill>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1500">
                <a:solidFill>
                  <a:schemeClr val="lt1"/>
                </a:solidFill>
              </a:rPr>
              <a:t>Back in 1872 our school had only one classroom and there was only one teacher! We didn't have many toys and I would have got smacked if I was bad, by a stick or a ruler. Hamilton East School is very old.</a:t>
            </a:r>
            <a:endParaRPr sz="1500">
              <a:solidFill>
                <a:schemeClr val="lt1"/>
              </a:solidFill>
            </a:endParaRPr>
          </a:p>
        </p:txBody>
      </p:sp>
      <p:sp>
        <p:nvSpPr>
          <p:cNvPr id="133" name="Google Shape;133;p24"/>
          <p:cNvSpPr txBox="1"/>
          <p:nvPr/>
        </p:nvSpPr>
        <p:spPr>
          <a:xfrm>
            <a:off x="4680200" y="908350"/>
            <a:ext cx="3228600" cy="327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600">
                <a:solidFill>
                  <a:schemeClr val="lt1"/>
                </a:solidFill>
              </a:rPr>
              <a:t>School in 1872 </a:t>
            </a:r>
            <a:endParaRPr b="1" sz="2600">
              <a:solidFill>
                <a:schemeClr val="lt1"/>
              </a:solidFill>
            </a:endParaRPr>
          </a:p>
          <a:p>
            <a:pPr indent="0" lvl="0" marL="0" rtl="0" algn="l">
              <a:lnSpc>
                <a:spcPct val="115000"/>
              </a:lnSpc>
              <a:spcBef>
                <a:spcPts val="300"/>
              </a:spcBef>
              <a:spcAft>
                <a:spcPts val="0"/>
              </a:spcAft>
              <a:buNone/>
            </a:pPr>
            <a:r>
              <a:rPr b="1" lang="en" sz="2600">
                <a:solidFill>
                  <a:schemeClr val="lt1"/>
                </a:solidFill>
              </a:rPr>
              <a:t>(150 years ago)</a:t>
            </a:r>
            <a:endParaRPr b="1" sz="2600">
              <a:solidFill>
                <a:schemeClr val="lt1"/>
              </a:solidFill>
            </a:endParaRPr>
          </a:p>
          <a:p>
            <a:pPr indent="0" lvl="0" marL="0" rtl="0" algn="l">
              <a:lnSpc>
                <a:spcPct val="115000"/>
              </a:lnSpc>
              <a:spcBef>
                <a:spcPts val="300"/>
              </a:spcBef>
              <a:spcAft>
                <a:spcPts val="0"/>
              </a:spcAft>
              <a:buNone/>
            </a:pPr>
            <a:r>
              <a:rPr lang="en" sz="1500">
                <a:solidFill>
                  <a:schemeClr val="lt1"/>
                </a:solidFill>
              </a:rPr>
              <a:t>By Drae</a:t>
            </a:r>
            <a:endParaRPr sz="1500">
              <a:solidFill>
                <a:schemeClr val="lt1"/>
              </a:solidFill>
            </a:endParaRPr>
          </a:p>
          <a:p>
            <a:pPr indent="0" lvl="0" marL="0" marR="0" rtl="0" algn="l">
              <a:lnSpc>
                <a:spcPct val="115000"/>
              </a:lnSpc>
              <a:spcBef>
                <a:spcPts val="0"/>
              </a:spcBef>
              <a:spcAft>
                <a:spcPts val="0"/>
              </a:spcAft>
              <a:buNone/>
            </a:pPr>
            <a:r>
              <a:t/>
            </a:r>
            <a:endParaRPr sz="1500">
              <a:solidFill>
                <a:schemeClr val="lt1"/>
              </a:solidFill>
            </a:endParaRPr>
          </a:p>
          <a:p>
            <a:pPr indent="0" lvl="0" marL="0" marR="0" rtl="0" algn="l">
              <a:lnSpc>
                <a:spcPct val="115000"/>
              </a:lnSpc>
              <a:spcBef>
                <a:spcPts val="0"/>
              </a:spcBef>
              <a:spcAft>
                <a:spcPts val="0"/>
              </a:spcAft>
              <a:buNone/>
            </a:pPr>
            <a:r>
              <a:rPr lang="en" sz="1500">
                <a:solidFill>
                  <a:schemeClr val="lt1"/>
                </a:solidFill>
              </a:rPr>
              <a:t>150 years ago at school, there were no </a:t>
            </a:r>
            <a:endParaRPr sz="1500">
              <a:solidFill>
                <a:schemeClr val="lt1"/>
              </a:solidFill>
            </a:endParaRPr>
          </a:p>
          <a:p>
            <a:pPr indent="0" lvl="0" marL="0" marR="0" rtl="0" algn="l">
              <a:lnSpc>
                <a:spcPct val="115000"/>
              </a:lnSpc>
              <a:spcBef>
                <a:spcPts val="0"/>
              </a:spcBef>
              <a:spcAft>
                <a:spcPts val="0"/>
              </a:spcAft>
              <a:buNone/>
            </a:pPr>
            <a:r>
              <a:rPr lang="en" sz="1500">
                <a:solidFill>
                  <a:schemeClr val="lt1"/>
                </a:solidFill>
              </a:rPr>
              <a:t>books or pens. There weren't many toys at school in 1872. In 1872 we could only play running games at school. It would be fun, but bad if you got strapped by a teacher.</a:t>
            </a:r>
            <a:endParaRPr sz="15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Primitives - Chalk Board" id="138" name="Google Shape;138;p25"/>
          <p:cNvPicPr preferRelativeResize="0"/>
          <p:nvPr/>
        </p:nvPicPr>
        <p:blipFill rotWithShape="1">
          <a:blip r:embed="rId3">
            <a:alphaModFix/>
          </a:blip>
          <a:srcRect b="3557" l="3338" r="2614" t="3557"/>
          <a:stretch/>
        </p:blipFill>
        <p:spPr>
          <a:xfrm>
            <a:off x="10123" y="46900"/>
            <a:ext cx="9144000" cy="5079994"/>
          </a:xfrm>
          <a:prstGeom prst="rect">
            <a:avLst/>
          </a:prstGeom>
          <a:noFill/>
          <a:ln>
            <a:noFill/>
          </a:ln>
        </p:spPr>
      </p:pic>
      <p:sp>
        <p:nvSpPr>
          <p:cNvPr id="139" name="Google Shape;139;p25"/>
          <p:cNvSpPr txBox="1"/>
          <p:nvPr/>
        </p:nvSpPr>
        <p:spPr>
          <a:xfrm>
            <a:off x="1321299" y="939000"/>
            <a:ext cx="6243300" cy="326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600">
                <a:solidFill>
                  <a:schemeClr val="lt1"/>
                </a:solidFill>
              </a:rPr>
              <a:t>School In 1872 </a:t>
            </a:r>
            <a:endParaRPr b="1" sz="2600">
              <a:solidFill>
                <a:schemeClr val="lt1"/>
              </a:solidFill>
            </a:endParaRPr>
          </a:p>
          <a:p>
            <a:pPr indent="0" lvl="0" marL="0" rtl="0" algn="l">
              <a:lnSpc>
                <a:spcPct val="115000"/>
              </a:lnSpc>
              <a:spcBef>
                <a:spcPts val="0"/>
              </a:spcBef>
              <a:spcAft>
                <a:spcPts val="0"/>
              </a:spcAft>
              <a:buNone/>
            </a:pPr>
            <a:r>
              <a:rPr lang="en" sz="1500">
                <a:solidFill>
                  <a:schemeClr val="lt1"/>
                </a:solidFill>
              </a:rPr>
              <a:t>By Boston</a:t>
            </a:r>
            <a:endParaRPr sz="1500">
              <a:solidFill>
                <a:schemeClr val="lt1"/>
              </a:solidFill>
            </a:endParaRPr>
          </a:p>
          <a:p>
            <a:pPr indent="0" lvl="0" marL="0" rtl="0" algn="l">
              <a:lnSpc>
                <a:spcPct val="115000"/>
              </a:lnSpc>
              <a:spcBef>
                <a:spcPts val="0"/>
              </a:spcBef>
              <a:spcAft>
                <a:spcPts val="0"/>
              </a:spcAft>
              <a:buNone/>
            </a:pPr>
            <a:r>
              <a:t/>
            </a:r>
            <a:endParaRPr sz="1500">
              <a:solidFill>
                <a:schemeClr val="lt1"/>
              </a:solidFill>
            </a:endParaRPr>
          </a:p>
          <a:p>
            <a:pPr indent="0" lvl="0" marL="0" rtl="0" algn="l">
              <a:lnSpc>
                <a:spcPct val="115000"/>
              </a:lnSpc>
              <a:spcBef>
                <a:spcPts val="0"/>
              </a:spcBef>
              <a:spcAft>
                <a:spcPts val="0"/>
              </a:spcAft>
              <a:buNone/>
            </a:pPr>
            <a:r>
              <a:rPr lang="en" sz="1500">
                <a:solidFill>
                  <a:schemeClr val="lt1"/>
                </a:solidFill>
              </a:rPr>
              <a:t>In 1872 I would think the kids in the school would be sad, scared, and sore. First I would think the kids at the school would get strapped if they were doing something bad, silly, or dumb. Also, they didn’t have that many toys and they sometimes used their imagination and played running games. If I went to a school in 1872 I would climb big tall trees and play running games. I would feel excited and scared climbing to the top of the ‘Redwood Tree’.</a:t>
            </a:r>
            <a:endParaRPr sz="1500">
              <a:solidFill>
                <a:schemeClr val="lt1"/>
              </a:solidFill>
            </a:endParaRPr>
          </a:p>
          <a:p>
            <a:pPr indent="0" lvl="0" marL="0" rtl="0" algn="l">
              <a:lnSpc>
                <a:spcPct val="115000"/>
              </a:lnSpc>
              <a:spcBef>
                <a:spcPts val="0"/>
              </a:spcBef>
              <a:spcAft>
                <a:spcPts val="0"/>
              </a:spcAft>
              <a:buNone/>
            </a:pPr>
            <a:r>
              <a:t/>
            </a:r>
            <a:endParaRPr b="1" sz="15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Primitives - Chalk Board" id="144" name="Google Shape;144;p26"/>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145" name="Google Shape;145;p26"/>
          <p:cNvSpPr txBox="1"/>
          <p:nvPr/>
        </p:nvSpPr>
        <p:spPr>
          <a:xfrm>
            <a:off x="990000" y="655775"/>
            <a:ext cx="7757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Happy Monkey"/>
                <a:ea typeface="Happy Monkey"/>
                <a:cs typeface="Happy Monkey"/>
                <a:sym typeface="Happy Monkey"/>
              </a:rPr>
              <a:t>Mihi - Acknowledgement of Our Region</a:t>
            </a:r>
            <a:endParaRPr b="1">
              <a:solidFill>
                <a:schemeClr val="lt1"/>
              </a:solidFill>
              <a:latin typeface="Happy Monkey"/>
              <a:ea typeface="Happy Monkey"/>
              <a:cs typeface="Happy Monkey"/>
              <a:sym typeface="Happy Monkey"/>
            </a:endParaRPr>
          </a:p>
        </p:txBody>
      </p:sp>
      <p:pic>
        <p:nvPicPr>
          <p:cNvPr descr="Taupiri Maunga" id="146" name="Google Shape;146;p26"/>
          <p:cNvPicPr preferRelativeResize="0"/>
          <p:nvPr/>
        </p:nvPicPr>
        <p:blipFill>
          <a:blip r:embed="rId4">
            <a:alphaModFix/>
          </a:blip>
          <a:stretch>
            <a:fillRect/>
          </a:stretch>
        </p:blipFill>
        <p:spPr>
          <a:xfrm>
            <a:off x="4163050" y="1478775"/>
            <a:ext cx="3924050" cy="2297850"/>
          </a:xfrm>
          <a:prstGeom prst="rect">
            <a:avLst/>
          </a:prstGeom>
          <a:noFill/>
          <a:ln>
            <a:noFill/>
          </a:ln>
        </p:spPr>
      </p:pic>
      <p:sp>
        <p:nvSpPr>
          <p:cNvPr id="147" name="Google Shape;147;p26"/>
          <p:cNvSpPr txBox="1"/>
          <p:nvPr/>
        </p:nvSpPr>
        <p:spPr>
          <a:xfrm>
            <a:off x="4164500" y="3869125"/>
            <a:ext cx="3924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Happy Monkey"/>
                <a:ea typeface="Happy Monkey"/>
                <a:cs typeface="Happy Monkey"/>
                <a:sym typeface="Happy Monkey"/>
              </a:rPr>
              <a:t>Photo: Waka Kotahi NZ Transport Agency (2021)</a:t>
            </a:r>
            <a:endParaRPr sz="1100">
              <a:solidFill>
                <a:schemeClr val="lt1"/>
              </a:solidFill>
              <a:latin typeface="Happy Monkey"/>
              <a:ea typeface="Happy Monkey"/>
              <a:cs typeface="Happy Monkey"/>
              <a:sym typeface="Happy Monkey"/>
            </a:endParaRPr>
          </a:p>
        </p:txBody>
      </p:sp>
      <p:sp>
        <p:nvSpPr>
          <p:cNvPr id="148" name="Google Shape;148;p26"/>
          <p:cNvSpPr txBox="1"/>
          <p:nvPr/>
        </p:nvSpPr>
        <p:spPr>
          <a:xfrm>
            <a:off x="1072650" y="1056000"/>
            <a:ext cx="2814300" cy="3365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rgbClr val="000000"/>
              </a:buClr>
              <a:buSzPts val="1100"/>
              <a:buFont typeface="Arial"/>
              <a:buNone/>
            </a:pPr>
            <a:r>
              <a:rPr lang="en" sz="1500">
                <a:solidFill>
                  <a:schemeClr val="lt1"/>
                </a:solidFill>
                <a:latin typeface="Happy Monkey"/>
                <a:ea typeface="Happy Monkey"/>
                <a:cs typeface="Happy Monkey"/>
                <a:sym typeface="Happy Monkey"/>
              </a:rPr>
              <a:t>Ko Tainui Te Waka</a:t>
            </a:r>
            <a:endParaRPr sz="1500">
              <a:solidFill>
                <a:schemeClr val="lt1"/>
              </a:solidFill>
              <a:latin typeface="Happy Monkey"/>
              <a:ea typeface="Happy Monkey"/>
              <a:cs typeface="Happy Monkey"/>
              <a:sym typeface="Happy Monkey"/>
            </a:endParaRPr>
          </a:p>
          <a:p>
            <a:pPr indent="0" lvl="0" marL="0" rtl="0" algn="l">
              <a:lnSpc>
                <a:spcPct val="150000"/>
              </a:lnSpc>
              <a:spcBef>
                <a:spcPts val="200"/>
              </a:spcBef>
              <a:spcAft>
                <a:spcPts val="0"/>
              </a:spcAft>
              <a:buClr>
                <a:srgbClr val="000000"/>
              </a:buClr>
              <a:buSzPts val="1100"/>
              <a:buFont typeface="Arial"/>
              <a:buNone/>
            </a:pPr>
            <a:r>
              <a:rPr lang="en" sz="1500">
                <a:solidFill>
                  <a:schemeClr val="lt1"/>
                </a:solidFill>
                <a:latin typeface="Happy Monkey"/>
                <a:ea typeface="Happy Monkey"/>
                <a:cs typeface="Happy Monkey"/>
                <a:sym typeface="Happy Monkey"/>
              </a:rPr>
              <a:t>Ko Taupiri Te Maunga</a:t>
            </a:r>
            <a:endParaRPr sz="1500">
              <a:solidFill>
                <a:schemeClr val="lt1"/>
              </a:solidFill>
              <a:latin typeface="Happy Monkey"/>
              <a:ea typeface="Happy Monkey"/>
              <a:cs typeface="Happy Monkey"/>
              <a:sym typeface="Happy Monkey"/>
            </a:endParaRPr>
          </a:p>
          <a:p>
            <a:pPr indent="0" lvl="0" marL="0" rtl="0" algn="l">
              <a:lnSpc>
                <a:spcPct val="150000"/>
              </a:lnSpc>
              <a:spcBef>
                <a:spcPts val="200"/>
              </a:spcBef>
              <a:spcAft>
                <a:spcPts val="0"/>
              </a:spcAft>
              <a:buClr>
                <a:srgbClr val="000000"/>
              </a:buClr>
              <a:buSzPts val="1100"/>
              <a:buFont typeface="Arial"/>
              <a:buNone/>
            </a:pPr>
            <a:r>
              <a:rPr lang="en" sz="1500">
                <a:solidFill>
                  <a:schemeClr val="lt1"/>
                </a:solidFill>
                <a:latin typeface="Happy Monkey"/>
                <a:ea typeface="Happy Monkey"/>
                <a:cs typeface="Happy Monkey"/>
                <a:sym typeface="Happy Monkey"/>
              </a:rPr>
              <a:t>Ko Waikato Te Awa</a:t>
            </a:r>
            <a:endParaRPr sz="1500">
              <a:solidFill>
                <a:schemeClr val="lt1"/>
              </a:solidFill>
              <a:latin typeface="Happy Monkey"/>
              <a:ea typeface="Happy Monkey"/>
              <a:cs typeface="Happy Monkey"/>
              <a:sym typeface="Happy Monkey"/>
            </a:endParaRPr>
          </a:p>
          <a:p>
            <a:pPr indent="0" lvl="0" marL="0" rtl="0" algn="l">
              <a:lnSpc>
                <a:spcPct val="150000"/>
              </a:lnSpc>
              <a:spcBef>
                <a:spcPts val="200"/>
              </a:spcBef>
              <a:spcAft>
                <a:spcPts val="0"/>
              </a:spcAft>
              <a:buNone/>
            </a:pPr>
            <a:r>
              <a:rPr lang="en" sz="1500">
                <a:solidFill>
                  <a:schemeClr val="lt1"/>
                </a:solidFill>
                <a:latin typeface="Happy Monkey"/>
                <a:ea typeface="Happy Monkey"/>
                <a:cs typeface="Happy Monkey"/>
                <a:sym typeface="Happy Monkey"/>
              </a:rPr>
              <a:t>Ko Waikato Te Iwi</a:t>
            </a:r>
            <a:endParaRPr sz="1500">
              <a:solidFill>
                <a:schemeClr val="lt1"/>
              </a:solidFill>
              <a:latin typeface="Happy Monkey"/>
              <a:ea typeface="Happy Monkey"/>
              <a:cs typeface="Happy Monkey"/>
              <a:sym typeface="Happy Monkey"/>
            </a:endParaRPr>
          </a:p>
          <a:p>
            <a:pPr indent="0" lvl="0" marL="0" rtl="0" algn="l">
              <a:lnSpc>
                <a:spcPct val="150000"/>
              </a:lnSpc>
              <a:spcBef>
                <a:spcPts val="200"/>
              </a:spcBef>
              <a:spcAft>
                <a:spcPts val="0"/>
              </a:spcAft>
              <a:buClr>
                <a:srgbClr val="000000"/>
              </a:buClr>
              <a:buSzPts val="1100"/>
              <a:buFont typeface="Arial"/>
              <a:buNone/>
            </a:pPr>
            <a:r>
              <a:rPr lang="en" sz="1500">
                <a:solidFill>
                  <a:schemeClr val="lt1"/>
                </a:solidFill>
                <a:latin typeface="Happy Monkey"/>
                <a:ea typeface="Happy Monkey"/>
                <a:cs typeface="Happy Monkey"/>
                <a:sym typeface="Happy Monkey"/>
              </a:rPr>
              <a:t>Ko Pōtatau Te Wherowhero Te Tangata</a:t>
            </a:r>
            <a:endParaRPr sz="1500">
              <a:solidFill>
                <a:schemeClr val="lt1"/>
              </a:solidFill>
              <a:latin typeface="Happy Monkey"/>
              <a:ea typeface="Happy Monkey"/>
              <a:cs typeface="Happy Monkey"/>
              <a:sym typeface="Happy Monkey"/>
            </a:endParaRPr>
          </a:p>
          <a:p>
            <a:pPr indent="0" lvl="0" marL="0" rtl="0" algn="l">
              <a:lnSpc>
                <a:spcPct val="150000"/>
              </a:lnSpc>
              <a:spcBef>
                <a:spcPts val="200"/>
              </a:spcBef>
              <a:spcAft>
                <a:spcPts val="0"/>
              </a:spcAft>
              <a:buClr>
                <a:srgbClr val="000000"/>
              </a:buClr>
              <a:buSzPts val="1100"/>
              <a:buFont typeface="Arial"/>
              <a:buNone/>
            </a:pPr>
            <a:r>
              <a:rPr lang="en" sz="1500">
                <a:solidFill>
                  <a:schemeClr val="lt1"/>
                </a:solidFill>
                <a:latin typeface="Happy Monkey"/>
                <a:ea typeface="Happy Monkey"/>
                <a:cs typeface="Happy Monkey"/>
                <a:sym typeface="Happy Monkey"/>
              </a:rPr>
              <a:t>He Piko, He Taniwha</a:t>
            </a:r>
            <a:endParaRPr sz="1500">
              <a:solidFill>
                <a:schemeClr val="lt1"/>
              </a:solidFill>
              <a:latin typeface="Happy Monkey"/>
              <a:ea typeface="Happy Monkey"/>
              <a:cs typeface="Happy Monkey"/>
              <a:sym typeface="Happy Monkey"/>
            </a:endParaRPr>
          </a:p>
          <a:p>
            <a:pPr indent="0" lvl="0" marL="0" rtl="0" algn="l">
              <a:lnSpc>
                <a:spcPct val="150000"/>
              </a:lnSpc>
              <a:spcBef>
                <a:spcPts val="200"/>
              </a:spcBef>
              <a:spcAft>
                <a:spcPts val="0"/>
              </a:spcAft>
              <a:buClr>
                <a:srgbClr val="000000"/>
              </a:buClr>
              <a:buSzPts val="1100"/>
              <a:buFont typeface="Arial"/>
              <a:buNone/>
            </a:pPr>
            <a:r>
              <a:rPr lang="en" sz="1500">
                <a:solidFill>
                  <a:schemeClr val="lt1"/>
                </a:solidFill>
                <a:latin typeface="Happy Monkey"/>
                <a:ea typeface="Happy Monkey"/>
                <a:cs typeface="Happy Monkey"/>
                <a:sym typeface="Happy Monkey"/>
              </a:rPr>
              <a:t>He Piko, He Taniwha</a:t>
            </a:r>
            <a:endParaRPr sz="1500">
              <a:solidFill>
                <a:schemeClr val="lt1"/>
              </a:solidFill>
              <a:latin typeface="Happy Monkey"/>
              <a:ea typeface="Happy Monkey"/>
              <a:cs typeface="Happy Monkey"/>
              <a:sym typeface="Happy Monkey"/>
            </a:endParaRPr>
          </a:p>
          <a:p>
            <a:pPr indent="0" lvl="0" marL="0" rtl="0" algn="l">
              <a:lnSpc>
                <a:spcPct val="150000"/>
              </a:lnSpc>
              <a:spcBef>
                <a:spcPts val="200"/>
              </a:spcBef>
              <a:spcAft>
                <a:spcPts val="200"/>
              </a:spcAft>
              <a:buNone/>
            </a:pPr>
            <a:r>
              <a:rPr lang="en" sz="1500">
                <a:solidFill>
                  <a:schemeClr val="lt1"/>
                </a:solidFill>
                <a:latin typeface="Happy Monkey"/>
                <a:ea typeface="Happy Monkey"/>
                <a:cs typeface="Happy Monkey"/>
                <a:sym typeface="Happy Monkey"/>
              </a:rPr>
              <a:t>Waikato Taniwharau</a:t>
            </a:r>
            <a:endParaRPr sz="1500">
              <a:solidFill>
                <a:schemeClr val="lt1"/>
              </a:solidFill>
              <a:latin typeface="Happy Monkey"/>
              <a:ea typeface="Happy Monkey"/>
              <a:cs typeface="Happy Monkey"/>
              <a:sym typeface="Happy Monkey"/>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descr="Primitives - Chalk Board" id="153" name="Google Shape;153;p27"/>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154" name="Google Shape;154;p27"/>
          <p:cNvSpPr txBox="1"/>
          <p:nvPr/>
        </p:nvSpPr>
        <p:spPr>
          <a:xfrm>
            <a:off x="994350" y="680400"/>
            <a:ext cx="7368000" cy="378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50">
                <a:solidFill>
                  <a:schemeClr val="lt1"/>
                </a:solidFill>
                <a:latin typeface="Happy Monkey"/>
                <a:ea typeface="Happy Monkey"/>
                <a:cs typeface="Happy Monkey"/>
                <a:sym typeface="Happy Monkey"/>
              </a:rPr>
              <a:t>I nga wa o mua</a:t>
            </a:r>
            <a:endParaRPr b="1" sz="2150">
              <a:solidFill>
                <a:schemeClr val="lt1"/>
              </a:solidFill>
              <a:latin typeface="Happy Monkey"/>
              <a:ea typeface="Happy Monkey"/>
              <a:cs typeface="Happy Monkey"/>
              <a:sym typeface="Happy Monkey"/>
            </a:endParaRPr>
          </a:p>
          <a:p>
            <a:pPr indent="0" lvl="0" marL="0" rtl="0" algn="l">
              <a:spcBef>
                <a:spcPts val="0"/>
              </a:spcBef>
              <a:spcAft>
                <a:spcPts val="0"/>
              </a:spcAft>
              <a:buNone/>
            </a:pPr>
            <a:r>
              <a:rPr b="1" lang="en" sz="2150">
                <a:solidFill>
                  <a:schemeClr val="lt1"/>
                </a:solidFill>
                <a:latin typeface="Happy Monkey"/>
                <a:ea typeface="Happy Monkey"/>
                <a:cs typeface="Happy Monkey"/>
                <a:sym typeface="Happy Monkey"/>
              </a:rPr>
              <a:t>We look to the past to guide </a:t>
            </a:r>
            <a:endParaRPr b="1" sz="2150">
              <a:solidFill>
                <a:schemeClr val="lt1"/>
              </a:solidFill>
              <a:latin typeface="Happy Monkey"/>
              <a:ea typeface="Happy Monkey"/>
              <a:cs typeface="Happy Monkey"/>
              <a:sym typeface="Happy Monkey"/>
            </a:endParaRPr>
          </a:p>
          <a:p>
            <a:pPr indent="0" lvl="0" marL="0" rtl="0" algn="l">
              <a:spcBef>
                <a:spcPts val="0"/>
              </a:spcBef>
              <a:spcAft>
                <a:spcPts val="0"/>
              </a:spcAft>
              <a:buNone/>
            </a:pPr>
            <a:r>
              <a:rPr b="1" lang="en" sz="2150">
                <a:solidFill>
                  <a:schemeClr val="lt1"/>
                </a:solidFill>
                <a:latin typeface="Happy Monkey"/>
                <a:ea typeface="Happy Monkey"/>
                <a:cs typeface="Happy Monkey"/>
                <a:sym typeface="Happy Monkey"/>
              </a:rPr>
              <a:t>our future</a:t>
            </a:r>
            <a:endParaRPr b="1" sz="2150">
              <a:solidFill>
                <a:schemeClr val="lt1"/>
              </a:solidFill>
              <a:latin typeface="Happy Monkey"/>
              <a:ea typeface="Happy Monkey"/>
              <a:cs typeface="Happy Monkey"/>
              <a:sym typeface="Happy Monkey"/>
            </a:endParaRPr>
          </a:p>
          <a:p>
            <a:pPr indent="0" lvl="0" marL="0" rtl="0" algn="l">
              <a:spcBef>
                <a:spcPts val="0"/>
              </a:spcBef>
              <a:spcAft>
                <a:spcPts val="0"/>
              </a:spcAft>
              <a:buClr>
                <a:schemeClr val="dk1"/>
              </a:buClr>
              <a:buSzPts val="1100"/>
              <a:buFont typeface="Arial"/>
              <a:buNone/>
            </a:pPr>
            <a:r>
              <a:t/>
            </a:r>
            <a:endParaRPr b="1" sz="215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b="1" lang="en" sz="2150">
                <a:solidFill>
                  <a:schemeClr val="lt1"/>
                </a:solidFill>
                <a:latin typeface="Happy Monkey"/>
                <a:ea typeface="Happy Monkey"/>
                <a:cs typeface="Happy Monkey"/>
                <a:sym typeface="Happy Monkey"/>
              </a:rPr>
              <a:t>Hamilton East School</a:t>
            </a:r>
            <a:endParaRPr b="1" sz="215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b="1" lang="en" sz="2150">
                <a:solidFill>
                  <a:schemeClr val="lt1"/>
                </a:solidFill>
                <a:latin typeface="Happy Monkey"/>
                <a:ea typeface="Happy Monkey"/>
                <a:cs typeface="Happy Monkey"/>
                <a:sym typeface="Happy Monkey"/>
              </a:rPr>
              <a:t>150 Years Old!</a:t>
            </a:r>
            <a:endParaRPr b="1" sz="215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b="1" sz="2150">
              <a:solidFill>
                <a:schemeClr val="lt1"/>
              </a:solidFill>
              <a:latin typeface="Happy Monkey"/>
              <a:ea typeface="Happy Monkey"/>
              <a:cs typeface="Happy Monkey"/>
              <a:sym typeface="Happy Monkey"/>
            </a:endParaRPr>
          </a:p>
          <a:p>
            <a:pPr indent="0" lvl="0" marL="0" rtl="0" algn="l">
              <a:spcBef>
                <a:spcPts val="0"/>
              </a:spcBef>
              <a:spcAft>
                <a:spcPts val="0"/>
              </a:spcAft>
              <a:buClr>
                <a:schemeClr val="dk1"/>
              </a:buClr>
              <a:buSzPts val="1100"/>
              <a:buFont typeface="Arial"/>
              <a:buNone/>
            </a:pPr>
            <a:r>
              <a:rPr b="1" lang="en" sz="2150">
                <a:solidFill>
                  <a:schemeClr val="lt1"/>
                </a:solidFill>
                <a:latin typeface="Happy Monkey"/>
                <a:ea typeface="Happy Monkey"/>
                <a:cs typeface="Happy Monkey"/>
                <a:sym typeface="Happy Monkey"/>
              </a:rPr>
              <a:t>Established in 1872 (150 Years ago).</a:t>
            </a:r>
            <a:endParaRPr b="1" sz="215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b="1" sz="215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b="1" lang="en" sz="2150">
                <a:solidFill>
                  <a:schemeClr val="lt1"/>
                </a:solidFill>
                <a:latin typeface="Happy Monkey"/>
                <a:ea typeface="Happy Monkey"/>
                <a:cs typeface="Happy Monkey"/>
                <a:sym typeface="Happy Monkey"/>
              </a:rPr>
              <a:t>Oldest school in Hamilton on original </a:t>
            </a:r>
            <a:endParaRPr b="1" sz="215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b="1" lang="en" sz="2150">
                <a:solidFill>
                  <a:schemeClr val="lt1"/>
                </a:solidFill>
                <a:latin typeface="Happy Monkey"/>
                <a:ea typeface="Happy Monkey"/>
                <a:cs typeface="Happy Monkey"/>
                <a:sym typeface="Happy Monkey"/>
              </a:rPr>
              <a:t>site since 1876 (146 Years ago).</a:t>
            </a:r>
            <a:endParaRPr b="1" sz="2150">
              <a:solidFill>
                <a:schemeClr val="lt1"/>
              </a:solidFill>
              <a:latin typeface="Happy Monkey"/>
              <a:ea typeface="Happy Monkey"/>
              <a:cs typeface="Happy Monkey"/>
              <a:sym typeface="Happy Monkey"/>
            </a:endParaRPr>
          </a:p>
        </p:txBody>
      </p:sp>
      <p:pic>
        <p:nvPicPr>
          <p:cNvPr id="155" name="Google Shape;155;p27"/>
          <p:cNvPicPr preferRelativeResize="0"/>
          <p:nvPr/>
        </p:nvPicPr>
        <p:blipFill rotWithShape="1">
          <a:blip r:embed="rId4">
            <a:alphaModFix/>
          </a:blip>
          <a:srcRect b="12062" l="24982" r="15323" t="3584"/>
          <a:stretch/>
        </p:blipFill>
        <p:spPr>
          <a:xfrm>
            <a:off x="6570976" y="888175"/>
            <a:ext cx="1694075" cy="3273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descr="Primitives - Chalk Board" id="160" name="Google Shape;160;p28"/>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161" name="Google Shape;161;p28"/>
          <p:cNvSpPr txBox="1"/>
          <p:nvPr/>
        </p:nvSpPr>
        <p:spPr>
          <a:xfrm>
            <a:off x="1092079" y="823005"/>
            <a:ext cx="7108200" cy="3540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000">
                <a:solidFill>
                  <a:schemeClr val="lt1"/>
                </a:solidFill>
                <a:latin typeface="Happy Monkey"/>
                <a:ea typeface="Happy Monkey"/>
                <a:cs typeface="Happy Monkey"/>
                <a:sym typeface="Happy Monkey"/>
              </a:rPr>
              <a:t>Hamilton East School Beginning</a:t>
            </a:r>
            <a:endParaRPr b="1" sz="20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1872 opened in an old Military government hut</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1873 (March) Hamilton East Public Hall</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Education Board gave 25 pounds (shillings and pennies) and Hamilton East Community gave </a:t>
            </a:r>
            <a:r>
              <a:rPr lang="en" sz="1800">
                <a:solidFill>
                  <a:schemeClr val="lt1"/>
                </a:solidFill>
                <a:latin typeface="Happy Monkey"/>
                <a:ea typeface="Happy Monkey"/>
                <a:cs typeface="Happy Monkey"/>
                <a:sym typeface="Happy Monkey"/>
              </a:rPr>
              <a:t>25 pounds.</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1876 School closed</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1876 Opened on the Corner of Grey and Dawson street</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Size: 3 acres 1 rood and eight perches</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Cost of Construction 75 Pounds</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1876 3 immigrant cottages purchased - one teacher’s room and two classrooms.</a:t>
            </a:r>
            <a:endParaRPr b="1" sz="1800">
              <a:solidFill>
                <a:schemeClr val="lt1"/>
              </a:solidFill>
              <a:latin typeface="Happy Monkey"/>
              <a:ea typeface="Happy Monkey"/>
              <a:cs typeface="Happy Monkey"/>
              <a:sym typeface="Happy Monke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Primitives - Chalk Board" id="166" name="Google Shape;166;p29"/>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167" name="Google Shape;167;p29"/>
          <p:cNvSpPr txBox="1"/>
          <p:nvPr/>
        </p:nvSpPr>
        <p:spPr>
          <a:xfrm>
            <a:off x="1240675" y="1077916"/>
            <a:ext cx="6700500" cy="2955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Hamilton East School 2022</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Then, students called teachers and staff by Sir, Madam, Mr, Miss, Mrs and their last names.</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Now, we call most of our teachers by </a:t>
            </a:r>
            <a:r>
              <a:rPr lang="en" sz="1800">
                <a:solidFill>
                  <a:schemeClr val="lt1"/>
                </a:solidFill>
                <a:latin typeface="Happy Monkey"/>
                <a:ea typeface="Happy Monkey"/>
                <a:cs typeface="Happy Monkey"/>
                <a:sym typeface="Happy Monkey"/>
              </a:rPr>
              <a:t>Matua, Whaea, or </a:t>
            </a:r>
            <a:r>
              <a:rPr lang="en" sz="1800">
                <a:solidFill>
                  <a:schemeClr val="lt1"/>
                </a:solidFill>
                <a:latin typeface="Happy Monkey"/>
                <a:ea typeface="Happy Monkey"/>
                <a:cs typeface="Happy Monkey"/>
                <a:sym typeface="Happy Monkey"/>
              </a:rPr>
              <a:t>their first names.</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Then, we had 1 teacher.</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Now, we have 45 staff with 36 teachers!</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We also have  467 students!</a:t>
            </a:r>
            <a:endParaRPr sz="1800">
              <a:solidFill>
                <a:schemeClr val="lt1"/>
              </a:solidFill>
              <a:latin typeface="Happy Monkey"/>
              <a:ea typeface="Happy Monkey"/>
              <a:cs typeface="Happy Monkey"/>
              <a:sym typeface="Happy Monke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Primitives - Chalk Board" id="172" name="Google Shape;172;p30"/>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173" name="Google Shape;173;p30"/>
          <p:cNvSpPr txBox="1"/>
          <p:nvPr/>
        </p:nvSpPr>
        <p:spPr>
          <a:xfrm>
            <a:off x="1187000" y="824025"/>
            <a:ext cx="3780900" cy="738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Our Redwood Tree</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Our Vision</a:t>
            </a:r>
            <a:endParaRPr b="1" sz="1800">
              <a:solidFill>
                <a:schemeClr val="lt1"/>
              </a:solidFill>
              <a:latin typeface="Happy Monkey"/>
              <a:ea typeface="Happy Monkey"/>
              <a:cs typeface="Happy Monkey"/>
              <a:sym typeface="Happy Monkey"/>
            </a:endParaRPr>
          </a:p>
        </p:txBody>
      </p:sp>
      <p:pic>
        <p:nvPicPr>
          <p:cNvPr id="174" name="Google Shape;174;p30"/>
          <p:cNvPicPr preferRelativeResize="0"/>
          <p:nvPr/>
        </p:nvPicPr>
        <p:blipFill>
          <a:blip r:embed="rId4">
            <a:alphaModFix/>
          </a:blip>
          <a:stretch>
            <a:fillRect/>
          </a:stretch>
        </p:blipFill>
        <p:spPr>
          <a:xfrm>
            <a:off x="5837750" y="1156250"/>
            <a:ext cx="2050317" cy="3075476"/>
          </a:xfrm>
          <a:prstGeom prst="rect">
            <a:avLst/>
          </a:prstGeom>
          <a:noFill/>
          <a:ln cap="flat" cmpd="sng" w="9525">
            <a:solidFill>
              <a:schemeClr val="dk1"/>
            </a:solidFill>
            <a:prstDash val="solid"/>
            <a:round/>
            <a:headEnd len="sm" w="sm" type="none"/>
            <a:tailEnd len="sm" w="sm" type="none"/>
          </a:ln>
        </p:spPr>
      </p:pic>
      <p:cxnSp>
        <p:nvCxnSpPr>
          <p:cNvPr id="175" name="Google Shape;175;p30"/>
          <p:cNvCxnSpPr/>
          <p:nvPr/>
        </p:nvCxnSpPr>
        <p:spPr>
          <a:xfrm flipH="1" rot="10800000">
            <a:off x="2435625" y="3217425"/>
            <a:ext cx="972900" cy="9000"/>
          </a:xfrm>
          <a:prstGeom prst="straightConnector1">
            <a:avLst/>
          </a:prstGeom>
          <a:noFill/>
          <a:ln cap="flat" cmpd="sng" w="38100">
            <a:solidFill>
              <a:srgbClr val="38761D"/>
            </a:solidFill>
            <a:prstDash val="solid"/>
            <a:round/>
            <a:headEnd len="med" w="med" type="stealth"/>
            <a:tailEnd len="med" w="med" type="triangle"/>
          </a:ln>
        </p:spPr>
      </p:cxnSp>
      <p:pic>
        <p:nvPicPr>
          <p:cNvPr descr="File:Redwood cone clear.JPG - Wikimedia Commons" id="176" name="Google Shape;176;p30"/>
          <p:cNvPicPr preferRelativeResize="0"/>
          <p:nvPr/>
        </p:nvPicPr>
        <p:blipFill>
          <a:blip r:embed="rId5">
            <a:alphaModFix/>
          </a:blip>
          <a:stretch>
            <a:fillRect/>
          </a:stretch>
        </p:blipFill>
        <p:spPr>
          <a:xfrm>
            <a:off x="1325775" y="2223050"/>
            <a:ext cx="1381125" cy="1933575"/>
          </a:xfrm>
          <a:prstGeom prst="rect">
            <a:avLst/>
          </a:prstGeom>
          <a:noFill/>
          <a:ln cap="flat" cmpd="sng" w="9525">
            <a:solidFill>
              <a:schemeClr val="dk1"/>
            </a:solidFill>
            <a:prstDash val="solid"/>
            <a:round/>
            <a:headEnd len="sm" w="sm" type="none"/>
            <a:tailEnd len="sm" w="sm" type="none"/>
          </a:ln>
        </p:spPr>
      </p:pic>
      <p:cxnSp>
        <p:nvCxnSpPr>
          <p:cNvPr id="177" name="Google Shape;177;p30"/>
          <p:cNvCxnSpPr/>
          <p:nvPr/>
        </p:nvCxnSpPr>
        <p:spPr>
          <a:xfrm flipH="1" rot="10800000">
            <a:off x="4569225" y="3217425"/>
            <a:ext cx="972900" cy="9000"/>
          </a:xfrm>
          <a:prstGeom prst="straightConnector1">
            <a:avLst/>
          </a:prstGeom>
          <a:noFill/>
          <a:ln cap="flat" cmpd="sng" w="38100">
            <a:solidFill>
              <a:srgbClr val="38761D"/>
            </a:solidFill>
            <a:prstDash val="solid"/>
            <a:round/>
            <a:headEnd len="med" w="med" type="stealth"/>
            <a:tailEnd len="med" w="med" type="triangle"/>
          </a:ln>
        </p:spPr>
      </p:cxnSp>
      <p:pic>
        <p:nvPicPr>
          <p:cNvPr descr="Coast Redwood Small Tree Seedling the Jonsteen Company | Etsy New Zealand" id="178" name="Google Shape;178;p30"/>
          <p:cNvPicPr preferRelativeResize="0"/>
          <p:nvPr/>
        </p:nvPicPr>
        <p:blipFill rotWithShape="1">
          <a:blip r:embed="rId6">
            <a:alphaModFix/>
          </a:blip>
          <a:srcRect b="0" l="25727" r="27495" t="0"/>
          <a:stretch/>
        </p:blipFill>
        <p:spPr>
          <a:xfrm>
            <a:off x="3617462" y="1521075"/>
            <a:ext cx="1239838" cy="26505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Primitives - Chalk Board" id="183" name="Google Shape;183;p31"/>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184" name="Google Shape;184;p31"/>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185" name="Google Shape;185;p31"/>
          <p:cNvPicPr preferRelativeResize="0"/>
          <p:nvPr/>
        </p:nvPicPr>
        <p:blipFill rotWithShape="1">
          <a:blip r:embed="rId4">
            <a:alphaModFix/>
          </a:blip>
          <a:srcRect b="70003" l="2029" r="3138" t="3722"/>
          <a:stretch/>
        </p:blipFill>
        <p:spPr>
          <a:xfrm>
            <a:off x="998275" y="769500"/>
            <a:ext cx="2845350" cy="408750"/>
          </a:xfrm>
          <a:prstGeom prst="rect">
            <a:avLst/>
          </a:prstGeom>
          <a:noFill/>
          <a:ln>
            <a:noFill/>
          </a:ln>
        </p:spPr>
      </p:pic>
      <p:pic>
        <p:nvPicPr>
          <p:cNvPr id="186" name="Google Shape;186;p31"/>
          <p:cNvPicPr preferRelativeResize="0"/>
          <p:nvPr/>
        </p:nvPicPr>
        <p:blipFill rotWithShape="1">
          <a:blip r:embed="rId5">
            <a:alphaModFix/>
          </a:blip>
          <a:srcRect b="0" l="15617" r="10226" t="0"/>
          <a:stretch/>
        </p:blipFill>
        <p:spPr>
          <a:xfrm>
            <a:off x="6498825" y="813075"/>
            <a:ext cx="1691775" cy="3422000"/>
          </a:xfrm>
          <a:prstGeom prst="rect">
            <a:avLst/>
          </a:prstGeom>
          <a:noFill/>
          <a:ln cap="flat" cmpd="sng" w="9525">
            <a:solidFill>
              <a:schemeClr val="dk1"/>
            </a:solidFill>
            <a:prstDash val="solid"/>
            <a:round/>
            <a:headEnd len="sm" w="sm" type="none"/>
            <a:tailEnd len="sm" w="sm" type="none"/>
          </a:ln>
        </p:spPr>
      </p:pic>
      <p:sp>
        <p:nvSpPr>
          <p:cNvPr id="187" name="Google Shape;187;p31"/>
          <p:cNvSpPr txBox="1"/>
          <p:nvPr/>
        </p:nvSpPr>
        <p:spPr>
          <a:xfrm>
            <a:off x="998275" y="1178250"/>
            <a:ext cx="5441400" cy="335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 sz="1100">
                <a:solidFill>
                  <a:schemeClr val="lt1"/>
                </a:solidFill>
                <a:latin typeface="Happy Monkey"/>
                <a:ea typeface="Happy Monkey"/>
                <a:cs typeface="Happy Monkey"/>
                <a:sym typeface="Happy Monkey"/>
              </a:rPr>
              <a:t>This whakataukī was recommended by Te Whānau Hononga and endorsed by the Board.</a:t>
            </a:r>
            <a:endParaRPr i="1" sz="1100">
              <a:solidFill>
                <a:schemeClr val="lt1"/>
              </a:solidFill>
              <a:latin typeface="Happy Monkey"/>
              <a:ea typeface="Happy Monkey"/>
              <a:cs typeface="Happy Monkey"/>
              <a:sym typeface="Happy Monkey"/>
            </a:endParaRPr>
          </a:p>
          <a:p>
            <a:pPr indent="0" lvl="0" marL="0" rtl="0" algn="l">
              <a:lnSpc>
                <a:spcPct val="115000"/>
              </a:lnSpc>
              <a:spcBef>
                <a:spcPts val="1000"/>
              </a:spcBef>
              <a:spcAft>
                <a:spcPts val="0"/>
              </a:spcAft>
              <a:buClr>
                <a:srgbClr val="000000"/>
              </a:buClr>
              <a:buSzPts val="1100"/>
              <a:buFont typeface="Arial"/>
              <a:buNone/>
            </a:pPr>
            <a:r>
              <a:rPr b="1" i="1" lang="en" sz="1100">
                <a:solidFill>
                  <a:schemeClr val="lt1"/>
                </a:solidFill>
                <a:latin typeface="Happy Monkey"/>
                <a:ea typeface="Happy Monkey"/>
                <a:cs typeface="Happy Monkey"/>
                <a:sym typeface="Happy Monkey"/>
              </a:rPr>
              <a:t>Tū Tangata!</a:t>
            </a:r>
            <a:r>
              <a:rPr i="1" lang="en" sz="1100">
                <a:solidFill>
                  <a:schemeClr val="lt1"/>
                </a:solidFill>
                <a:latin typeface="Happy Monkey"/>
                <a:ea typeface="Happy Monkey"/>
                <a:cs typeface="Happy Monkey"/>
                <a:sym typeface="Happy Monkey"/>
              </a:rPr>
              <a:t> </a:t>
            </a:r>
            <a:r>
              <a:rPr lang="en" sz="1100">
                <a:solidFill>
                  <a:schemeClr val="lt1"/>
                </a:solidFill>
                <a:latin typeface="Happy Monkey"/>
                <a:ea typeface="Happy Monkey"/>
                <a:cs typeface="Happy Monkey"/>
                <a:sym typeface="Happy Monkey"/>
              </a:rPr>
              <a:t>Is a call to stand tall and demonstrate ‘personhood’. It encompasses attitudes and values, responsibility and compassion, and standing firm in one’s beliefs. It includes knowing our place in the world, including through acknowledging and valuing whakapapa, reo and tikanga.</a:t>
            </a:r>
            <a:endParaRPr sz="1100">
              <a:solidFill>
                <a:schemeClr val="lt1"/>
              </a:solidFill>
              <a:latin typeface="Happy Monkey"/>
              <a:ea typeface="Happy Monkey"/>
              <a:cs typeface="Happy Monkey"/>
              <a:sym typeface="Happy Monkey"/>
            </a:endParaRPr>
          </a:p>
          <a:p>
            <a:pPr indent="0" lvl="0" marL="0" rtl="0" algn="l">
              <a:lnSpc>
                <a:spcPct val="115000"/>
              </a:lnSpc>
              <a:spcBef>
                <a:spcPts val="1000"/>
              </a:spcBef>
              <a:spcAft>
                <a:spcPts val="0"/>
              </a:spcAft>
              <a:buClr>
                <a:srgbClr val="000000"/>
              </a:buClr>
              <a:buSzPts val="1100"/>
              <a:buFont typeface="Arial"/>
              <a:buNone/>
            </a:pPr>
            <a:r>
              <a:rPr b="1" i="1" lang="en" sz="1100">
                <a:solidFill>
                  <a:schemeClr val="lt1"/>
                </a:solidFill>
                <a:latin typeface="Happy Monkey"/>
                <a:ea typeface="Happy Monkey"/>
                <a:cs typeface="Happy Monkey"/>
                <a:sym typeface="Happy Monkey"/>
              </a:rPr>
              <a:t>Tū Māia! </a:t>
            </a:r>
            <a:r>
              <a:rPr lang="en" sz="1100">
                <a:solidFill>
                  <a:schemeClr val="lt1"/>
                </a:solidFill>
                <a:latin typeface="Happy Monkey"/>
                <a:ea typeface="Happy Monkey"/>
                <a:cs typeface="Happy Monkey"/>
                <a:sym typeface="Happy Monkey"/>
              </a:rPr>
              <a:t>Is a call to demonstrate courage and creativity. It encompasses leadership, independence, confidence and pride and recognition of one’s skills. For Māori, it includes valuing and being Māori.</a:t>
            </a:r>
            <a:endParaRPr sz="1100">
              <a:solidFill>
                <a:schemeClr val="lt1"/>
              </a:solidFill>
              <a:latin typeface="Happy Monkey"/>
              <a:ea typeface="Happy Monkey"/>
              <a:cs typeface="Happy Monkey"/>
              <a:sym typeface="Happy Monkey"/>
            </a:endParaRPr>
          </a:p>
          <a:p>
            <a:pPr indent="0" lvl="0" marL="0" rtl="0" algn="l">
              <a:lnSpc>
                <a:spcPct val="115000"/>
              </a:lnSpc>
              <a:spcBef>
                <a:spcPts val="1000"/>
              </a:spcBef>
              <a:spcAft>
                <a:spcPts val="1000"/>
              </a:spcAft>
              <a:buClr>
                <a:srgbClr val="000000"/>
              </a:buClr>
              <a:buSzPts val="1100"/>
              <a:buFont typeface="Arial"/>
              <a:buNone/>
            </a:pPr>
            <a:r>
              <a:rPr i="1" lang="en" sz="1100">
                <a:solidFill>
                  <a:schemeClr val="lt1"/>
                </a:solidFill>
                <a:latin typeface="Happy Monkey"/>
                <a:ea typeface="Happy Monkey"/>
                <a:cs typeface="Happy Monkey"/>
                <a:sym typeface="Happy Monkey"/>
              </a:rPr>
              <a:t>He kupu akiaki tēnei ki a tātou kia whakanuia te reo Māori, tikanga Māori and mātauranga Māori. This is an opportunity for us to celebrate reo, tikanga and Mātauranga Māori.</a:t>
            </a:r>
            <a:endParaRPr sz="1100">
              <a:solidFill>
                <a:schemeClr val="lt1"/>
              </a:solidFill>
              <a:latin typeface="Happy Monkey"/>
              <a:ea typeface="Happy Monkey"/>
              <a:cs typeface="Happy Monkey"/>
              <a:sym typeface="Happy Monkey"/>
            </a:endParaRPr>
          </a:p>
        </p:txBody>
      </p:sp>
      <p:sp>
        <p:nvSpPr>
          <p:cNvPr id="188" name="Google Shape;188;p31"/>
          <p:cNvSpPr txBox="1"/>
          <p:nvPr/>
        </p:nvSpPr>
        <p:spPr>
          <a:xfrm>
            <a:off x="3942450" y="813075"/>
            <a:ext cx="5078700" cy="665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Clr>
                <a:srgbClr val="000000"/>
              </a:buClr>
              <a:buSzPts val="1100"/>
              <a:buFont typeface="Arial"/>
              <a:buNone/>
            </a:pPr>
            <a:r>
              <a:t/>
            </a:r>
            <a:endParaRPr b="1" sz="1200">
              <a:solidFill>
                <a:srgbClr val="555555"/>
              </a:solidFill>
              <a:latin typeface="Happy Monkey"/>
              <a:ea typeface="Happy Monkey"/>
              <a:cs typeface="Happy Monkey"/>
              <a:sym typeface="Happy Monkey"/>
            </a:endParaRPr>
          </a:p>
          <a:p>
            <a:pPr indent="0" lvl="0" marL="0" rtl="0" algn="l">
              <a:spcBef>
                <a:spcPts val="200"/>
              </a:spcBef>
              <a:spcAft>
                <a:spcPts val="0"/>
              </a:spcAft>
              <a:buNone/>
            </a:pPr>
            <a:r>
              <a:t/>
            </a:r>
            <a:endParaRPr sz="1200">
              <a:latin typeface="Happy Monkey"/>
              <a:ea typeface="Happy Monkey"/>
              <a:cs typeface="Happy Monkey"/>
              <a:sym typeface="Happy Monkey"/>
            </a:endParaRPr>
          </a:p>
        </p:txBody>
      </p:sp>
      <p:pic>
        <p:nvPicPr>
          <p:cNvPr id="189" name="Google Shape;189;p31"/>
          <p:cNvPicPr preferRelativeResize="0"/>
          <p:nvPr/>
        </p:nvPicPr>
        <p:blipFill rotWithShape="1">
          <a:blip r:embed="rId4">
            <a:alphaModFix/>
          </a:blip>
          <a:srcRect b="44702" l="2029" r="3138" t="29997"/>
          <a:stretch/>
        </p:blipFill>
        <p:spPr>
          <a:xfrm>
            <a:off x="4012100" y="797250"/>
            <a:ext cx="2845350" cy="393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descr="Primitives - Chalk Board" id="61" name="Google Shape;61;p14"/>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62" name="Google Shape;62;p14"/>
          <p:cNvSpPr txBox="1"/>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63" name="Google Shape;63;p14"/>
          <p:cNvSpPr txBox="1"/>
          <p:nvPr/>
        </p:nvSpPr>
        <p:spPr>
          <a:xfrm>
            <a:off x="3556125" y="1969350"/>
            <a:ext cx="2581500" cy="23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chemeClr val="lt1"/>
                </a:solidFill>
                <a:latin typeface="Happy Monkey"/>
                <a:ea typeface="Happy Monkey"/>
                <a:cs typeface="Happy Monkey"/>
                <a:sym typeface="Happy Monkey"/>
              </a:rPr>
              <a:t>Flightless.  Chatty bird with other takahe.</a:t>
            </a:r>
            <a:endParaRPr i="1" sz="1100">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sz="1100">
                <a:solidFill>
                  <a:schemeClr val="lt1"/>
                </a:solidFill>
                <a:latin typeface="Happy Monkey"/>
                <a:ea typeface="Happy Monkey"/>
                <a:cs typeface="Happy Monkey"/>
                <a:sym typeface="Happy Monkey"/>
              </a:rPr>
              <a:t>The bird who came back from the dead.  Was rediscovered in Fiordland.</a:t>
            </a:r>
            <a:endParaRPr i="1" sz="1100">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sz="1100">
                <a:solidFill>
                  <a:schemeClr val="lt1"/>
                </a:solidFill>
                <a:latin typeface="Happy Monkey"/>
                <a:ea typeface="Happy Monkey"/>
                <a:cs typeface="Happy Monkey"/>
                <a:sym typeface="Happy Monkey"/>
              </a:rPr>
              <a:t>Had a north island cousin, the now extinct larger, Moho.</a:t>
            </a:r>
            <a:endParaRPr i="1" sz="1100">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sz="1100">
                <a:solidFill>
                  <a:schemeClr val="lt1"/>
                </a:solidFill>
                <a:latin typeface="Happy Monkey"/>
                <a:ea typeface="Happy Monkey"/>
                <a:cs typeface="Happy Monkey"/>
                <a:sym typeface="Happy Monkey"/>
              </a:rPr>
              <a:t>A regal bird, crowned with a large red beak.</a:t>
            </a:r>
            <a:endParaRPr i="1" sz="1100">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sz="1100">
                <a:solidFill>
                  <a:schemeClr val="lt1"/>
                </a:solidFill>
                <a:latin typeface="Happy Monkey"/>
                <a:ea typeface="Happy Monkey"/>
                <a:cs typeface="Happy Monkey"/>
                <a:sym typeface="Happy Monkey"/>
              </a:rPr>
              <a:t>Sharp scissor like beak - great for eating the soft shoot parts of grasses.</a:t>
            </a:r>
            <a:endParaRPr i="1" sz="1100">
              <a:solidFill>
                <a:schemeClr val="lt1"/>
              </a:solidFill>
              <a:latin typeface="Happy Monkey"/>
              <a:ea typeface="Happy Monkey"/>
              <a:cs typeface="Happy Monkey"/>
              <a:sym typeface="Happy Monkey"/>
            </a:endParaRPr>
          </a:p>
          <a:p>
            <a:pPr indent="0" lvl="0" marL="0" rtl="0" algn="l">
              <a:spcBef>
                <a:spcPts val="0"/>
              </a:spcBef>
              <a:spcAft>
                <a:spcPts val="0"/>
              </a:spcAft>
              <a:buNone/>
            </a:pPr>
            <a:r>
              <a:t/>
            </a:r>
            <a:endParaRPr>
              <a:solidFill>
                <a:schemeClr val="lt1"/>
              </a:solidFill>
              <a:latin typeface="Happy Monkey"/>
              <a:ea typeface="Happy Monkey"/>
              <a:cs typeface="Happy Monkey"/>
              <a:sym typeface="Happy Monkey"/>
            </a:endParaRPr>
          </a:p>
        </p:txBody>
      </p:sp>
      <p:sp>
        <p:nvSpPr>
          <p:cNvPr id="64" name="Google Shape;64;p14"/>
          <p:cNvSpPr txBox="1"/>
          <p:nvPr/>
        </p:nvSpPr>
        <p:spPr>
          <a:xfrm>
            <a:off x="6235300" y="833725"/>
            <a:ext cx="2043900" cy="35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We must learn </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As if we are takahē</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With its ability to communicate </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A regal bird</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From the great forest of Tane</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Through its example </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to us</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We will continue to flourish</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For all time</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This is the essence of life!</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t/>
            </a:r>
            <a:endParaRPr>
              <a:solidFill>
                <a:schemeClr val="lt1"/>
              </a:solidFill>
              <a:latin typeface="Happy Monkey"/>
              <a:ea typeface="Happy Monkey"/>
              <a:cs typeface="Happy Monkey"/>
              <a:sym typeface="Happy Monkey"/>
            </a:endParaRPr>
          </a:p>
        </p:txBody>
      </p:sp>
      <p:sp>
        <p:nvSpPr>
          <p:cNvPr id="65" name="Google Shape;65;p14"/>
          <p:cNvSpPr txBox="1"/>
          <p:nvPr/>
        </p:nvSpPr>
        <p:spPr>
          <a:xfrm>
            <a:off x="947200" y="1579950"/>
            <a:ext cx="2509200" cy="27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lt1"/>
                </a:solidFill>
                <a:latin typeface="Happy Monkey"/>
                <a:ea typeface="Happy Monkey"/>
                <a:cs typeface="Happy Monkey"/>
                <a:sym typeface="Happy Monkey"/>
              </a:rPr>
              <a:t>Me akō mātou</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Anō nei he takahē</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Kia whaka whitiwhiti </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kōrero ai</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He manu rangatira</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O te wao nui a Tane.</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Nā tana tauiratanga</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Kia kaha tonu ai mātou</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ki te tipu ake</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Mō ake tonu atu</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t/>
            </a:r>
            <a:endParaRPr i="1">
              <a:solidFill>
                <a:schemeClr val="lt1"/>
              </a:solidFill>
              <a:latin typeface="Happy Monkey"/>
              <a:ea typeface="Happy Monkey"/>
              <a:cs typeface="Happy Monkey"/>
              <a:sym typeface="Happy Monkey"/>
            </a:endParaRPr>
          </a:p>
          <a:p>
            <a:pPr indent="0" lvl="0" marL="0" rtl="0" algn="l">
              <a:spcBef>
                <a:spcPts val="0"/>
              </a:spcBef>
              <a:spcAft>
                <a:spcPts val="0"/>
              </a:spcAft>
              <a:buNone/>
            </a:pPr>
            <a:r>
              <a:rPr i="1" lang="en">
                <a:solidFill>
                  <a:schemeClr val="lt1"/>
                </a:solidFill>
                <a:latin typeface="Happy Monkey"/>
                <a:ea typeface="Happy Monkey"/>
                <a:cs typeface="Happy Monkey"/>
                <a:sym typeface="Happy Monkey"/>
              </a:rPr>
              <a:t>Tihei mauri ora</a:t>
            </a:r>
            <a:endParaRPr>
              <a:solidFill>
                <a:schemeClr val="lt1"/>
              </a:solidFill>
              <a:latin typeface="Happy Monkey"/>
              <a:ea typeface="Happy Monkey"/>
              <a:cs typeface="Happy Monkey"/>
              <a:sym typeface="Happy Monkey"/>
            </a:endParaRPr>
          </a:p>
        </p:txBody>
      </p:sp>
      <p:sp>
        <p:nvSpPr>
          <p:cNvPr id="66" name="Google Shape;66;p14"/>
          <p:cNvSpPr txBox="1"/>
          <p:nvPr/>
        </p:nvSpPr>
        <p:spPr>
          <a:xfrm>
            <a:off x="976475" y="927525"/>
            <a:ext cx="5382000" cy="4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chemeClr val="lt1"/>
                </a:solidFill>
                <a:latin typeface="Happy Monkey"/>
                <a:ea typeface="Happy Monkey"/>
                <a:cs typeface="Happy Monkey"/>
                <a:sym typeface="Happy Monkey"/>
              </a:rPr>
              <a:t>Karakia o te Takahē</a:t>
            </a:r>
            <a:endParaRPr i="1" sz="2600">
              <a:solidFill>
                <a:schemeClr val="lt1"/>
              </a:solidFill>
              <a:latin typeface="Happy Monkey"/>
              <a:ea typeface="Happy Monkey"/>
              <a:cs typeface="Happy Monkey"/>
              <a:sym typeface="Happy Monkey"/>
            </a:endParaRPr>
          </a:p>
          <a:p>
            <a:pPr indent="0" lvl="0" marL="0" rtl="0" algn="l">
              <a:spcBef>
                <a:spcPts val="0"/>
              </a:spcBef>
              <a:spcAft>
                <a:spcPts val="0"/>
              </a:spcAft>
              <a:buNone/>
            </a:pPr>
            <a:r>
              <a:t/>
            </a:r>
            <a:endParaRPr/>
          </a:p>
        </p:txBody>
      </p:sp>
      <p:pic>
        <p:nvPicPr>
          <p:cNvPr id="67" name="Google Shape;67;p14"/>
          <p:cNvPicPr preferRelativeResize="0"/>
          <p:nvPr/>
        </p:nvPicPr>
        <p:blipFill>
          <a:blip r:embed="rId4">
            <a:alphaModFix/>
          </a:blip>
          <a:stretch>
            <a:fillRect/>
          </a:stretch>
        </p:blipFill>
        <p:spPr>
          <a:xfrm>
            <a:off x="4753750" y="833725"/>
            <a:ext cx="1383875" cy="946076"/>
          </a:xfrm>
          <a:prstGeom prst="rect">
            <a:avLst/>
          </a:prstGeom>
          <a:noFill/>
          <a:ln cap="flat" cmpd="sng" w="28575">
            <a:solidFill>
              <a:srgbClr val="595959"/>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Primitives - Chalk Board" id="194" name="Google Shape;194;p32"/>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195" name="Google Shape;195;p32"/>
          <p:cNvSpPr txBox="1"/>
          <p:nvPr/>
        </p:nvSpPr>
        <p:spPr>
          <a:xfrm>
            <a:off x="1183751" y="909400"/>
            <a:ext cx="6399600" cy="322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550">
                <a:solidFill>
                  <a:schemeClr val="lt1"/>
                </a:solidFill>
              </a:rPr>
              <a:t>Room 19 Interviews</a:t>
            </a:r>
            <a:endParaRPr b="1" sz="2550">
              <a:solidFill>
                <a:schemeClr val="lt1"/>
              </a:solidFill>
            </a:endParaRPr>
          </a:p>
          <a:p>
            <a:pPr indent="0" lvl="0" marL="0" rtl="0" algn="l">
              <a:lnSpc>
                <a:spcPct val="115000"/>
              </a:lnSpc>
              <a:spcBef>
                <a:spcPts val="1200"/>
              </a:spcBef>
              <a:spcAft>
                <a:spcPts val="0"/>
              </a:spcAft>
              <a:buNone/>
            </a:pPr>
            <a:r>
              <a:rPr b="1" lang="en" sz="1600">
                <a:solidFill>
                  <a:schemeClr val="lt1"/>
                </a:solidFill>
              </a:rPr>
              <a:t>By </a:t>
            </a:r>
            <a:r>
              <a:rPr b="1" lang="en" sz="1600">
                <a:solidFill>
                  <a:schemeClr val="lt1"/>
                </a:solidFill>
              </a:rPr>
              <a:t>Andie, Samantha, Boston and Eion.</a:t>
            </a:r>
            <a:endParaRPr b="1" sz="1600">
              <a:solidFill>
                <a:schemeClr val="lt1"/>
              </a:solidFill>
            </a:endParaRPr>
          </a:p>
          <a:p>
            <a:pPr indent="0" lvl="0" marL="0" rtl="0" algn="l">
              <a:lnSpc>
                <a:spcPct val="115000"/>
              </a:lnSpc>
              <a:spcBef>
                <a:spcPts val="1200"/>
              </a:spcBef>
              <a:spcAft>
                <a:spcPts val="0"/>
              </a:spcAft>
              <a:buNone/>
            </a:pPr>
            <a:r>
              <a:t/>
            </a:r>
            <a:endParaRPr sz="1600">
              <a:solidFill>
                <a:schemeClr val="lt1"/>
              </a:solidFill>
            </a:endParaRPr>
          </a:p>
          <a:p>
            <a:pPr indent="0" lvl="0" marL="0" rtl="0" algn="l">
              <a:lnSpc>
                <a:spcPct val="115000"/>
              </a:lnSpc>
              <a:spcBef>
                <a:spcPts val="1200"/>
              </a:spcBef>
              <a:spcAft>
                <a:spcPts val="0"/>
              </a:spcAft>
              <a:buClr>
                <a:schemeClr val="dk1"/>
              </a:buClr>
              <a:buSzPts val="1100"/>
              <a:buFont typeface="Arial"/>
              <a:buNone/>
            </a:pPr>
            <a:r>
              <a:rPr lang="en" sz="1600">
                <a:solidFill>
                  <a:schemeClr val="lt1"/>
                </a:solidFill>
              </a:rPr>
              <a:t>Questions</a:t>
            </a:r>
            <a:endParaRPr sz="1600">
              <a:solidFill>
                <a:schemeClr val="lt1"/>
              </a:solidFill>
            </a:endParaRPr>
          </a:p>
          <a:p>
            <a:pPr indent="0" lvl="0" marL="0" rtl="0" algn="l">
              <a:lnSpc>
                <a:spcPct val="115000"/>
              </a:lnSpc>
              <a:spcBef>
                <a:spcPts val="1200"/>
              </a:spcBef>
              <a:spcAft>
                <a:spcPts val="0"/>
              </a:spcAft>
              <a:buNone/>
            </a:pPr>
            <a:r>
              <a:rPr lang="en" sz="1600">
                <a:solidFill>
                  <a:schemeClr val="lt1"/>
                </a:solidFill>
              </a:rPr>
              <a:t>1. Do you feel proud to go to Hamilton East School and why? </a:t>
            </a:r>
            <a:endParaRPr sz="1600">
              <a:solidFill>
                <a:schemeClr val="lt1"/>
              </a:solidFill>
            </a:endParaRPr>
          </a:p>
          <a:p>
            <a:pPr indent="0" lvl="0" marL="0" rtl="0" algn="l">
              <a:lnSpc>
                <a:spcPct val="115000"/>
              </a:lnSpc>
              <a:spcBef>
                <a:spcPts val="1200"/>
              </a:spcBef>
              <a:spcAft>
                <a:spcPts val="0"/>
              </a:spcAft>
              <a:buNone/>
            </a:pPr>
            <a:r>
              <a:rPr lang="en" sz="1600">
                <a:solidFill>
                  <a:schemeClr val="lt1"/>
                </a:solidFill>
              </a:rPr>
              <a:t>2. What is your favourite thing about Hamilton East School?</a:t>
            </a:r>
            <a:endParaRPr sz="1600">
              <a:solidFill>
                <a:schemeClr val="lt1"/>
              </a:solidFill>
            </a:endParaRPr>
          </a:p>
          <a:p>
            <a:pPr indent="0" lvl="0" marL="0" rtl="0" algn="l">
              <a:lnSpc>
                <a:spcPct val="115000"/>
              </a:lnSpc>
              <a:spcBef>
                <a:spcPts val="1200"/>
              </a:spcBef>
              <a:spcAft>
                <a:spcPts val="1200"/>
              </a:spcAft>
              <a:buNone/>
            </a:pPr>
            <a:r>
              <a:rPr lang="en" sz="1600">
                <a:solidFill>
                  <a:schemeClr val="lt1"/>
                </a:solidFill>
              </a:rPr>
              <a:t>3. How do you feel about being a student in Hamilton East School? </a:t>
            </a:r>
            <a:endParaRPr b="1" sz="1600">
              <a:solidFill>
                <a:schemeClr val="lt1"/>
              </a:solidFill>
              <a:highlight>
                <a:srgbClr val="FFFFFF"/>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descr="Primitives - Chalk Board" id="200" name="Google Shape;200;p33"/>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201" name="Google Shape;201;p33"/>
          <p:cNvSpPr txBox="1"/>
          <p:nvPr/>
        </p:nvSpPr>
        <p:spPr>
          <a:xfrm>
            <a:off x="1239900" y="911150"/>
            <a:ext cx="2691600" cy="3417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500">
                <a:solidFill>
                  <a:schemeClr val="lt1"/>
                </a:solidFill>
              </a:rPr>
              <a:t>Noah</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Because I see my friends.</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Sketching.</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3. I feel good.</a:t>
            </a:r>
            <a:endParaRPr sz="1500">
              <a:solidFill>
                <a:schemeClr val="lt1"/>
              </a:solidFill>
            </a:endParaRPr>
          </a:p>
          <a:p>
            <a:pPr indent="0" lvl="0" marL="0" rtl="0" algn="l">
              <a:lnSpc>
                <a:spcPct val="100000"/>
              </a:lnSpc>
              <a:spcBef>
                <a:spcPts val="0"/>
              </a:spcBef>
              <a:spcAft>
                <a:spcPts val="0"/>
              </a:spcAft>
              <a:buNone/>
            </a:pPr>
            <a:r>
              <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Billy </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Because I see my friends.</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To play outside. </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3. I feel good.</a:t>
            </a:r>
            <a:endParaRPr sz="1500">
              <a:solidFill>
                <a:schemeClr val="lt1"/>
              </a:solidFill>
            </a:endParaRPr>
          </a:p>
          <a:p>
            <a:pPr indent="0" lvl="0" marL="0" rtl="0" algn="l">
              <a:lnSpc>
                <a:spcPct val="100000"/>
              </a:lnSpc>
              <a:spcBef>
                <a:spcPts val="0"/>
              </a:spcBef>
              <a:spcAft>
                <a:spcPts val="0"/>
              </a:spcAft>
              <a:buNone/>
            </a:pPr>
            <a:r>
              <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Samantha</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Because I make friends.</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Because I make friends.</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3. Very proud.</a:t>
            </a:r>
            <a:endParaRPr sz="1500">
              <a:solidFill>
                <a:schemeClr val="lt1"/>
              </a:solidFill>
            </a:endParaRPr>
          </a:p>
        </p:txBody>
      </p:sp>
      <p:sp>
        <p:nvSpPr>
          <p:cNvPr id="202" name="Google Shape;202;p33"/>
          <p:cNvSpPr txBox="1"/>
          <p:nvPr/>
        </p:nvSpPr>
        <p:spPr>
          <a:xfrm>
            <a:off x="4272850" y="787050"/>
            <a:ext cx="4022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500">
                <a:solidFill>
                  <a:schemeClr val="lt1"/>
                </a:solidFill>
              </a:rPr>
              <a:t>Xander</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I can see my cousin. </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Playing outside.</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3. Excited and happy.</a:t>
            </a:r>
            <a:endParaRPr sz="1500">
              <a:solidFill>
                <a:schemeClr val="lt1"/>
              </a:solidFill>
            </a:endParaRPr>
          </a:p>
          <a:p>
            <a:pPr indent="0" lvl="0" marL="0" rtl="0" algn="l">
              <a:lnSpc>
                <a:spcPct val="100000"/>
              </a:lnSpc>
              <a:spcBef>
                <a:spcPts val="0"/>
              </a:spcBef>
              <a:spcAft>
                <a:spcPts val="0"/>
              </a:spcAft>
              <a:buNone/>
            </a:pPr>
            <a:r>
              <a:t/>
            </a:r>
            <a:endParaRPr sz="1500">
              <a:solidFill>
                <a:schemeClr val="lt1"/>
              </a:solidFill>
            </a:endParaRPr>
          </a:p>
          <a:p>
            <a:pPr indent="0" lvl="0" marL="0" rtl="0" algn="l">
              <a:spcBef>
                <a:spcPts val="0"/>
              </a:spcBef>
              <a:spcAft>
                <a:spcPts val="0"/>
              </a:spcAft>
              <a:buClr>
                <a:schemeClr val="dk1"/>
              </a:buClr>
              <a:buSzPts val="1100"/>
              <a:buFont typeface="Arial"/>
              <a:buNone/>
            </a:pPr>
            <a:r>
              <a:rPr lang="en" sz="1500">
                <a:solidFill>
                  <a:schemeClr val="lt1"/>
                </a:solidFill>
              </a:rPr>
              <a:t>Trisha</a:t>
            </a:r>
            <a:endParaRPr sz="1500">
              <a:solidFill>
                <a:schemeClr val="lt1"/>
              </a:solidFill>
            </a:endParaRPr>
          </a:p>
          <a:p>
            <a:pPr indent="0" lvl="0" marL="0" rtl="0" algn="l">
              <a:spcBef>
                <a:spcPts val="0"/>
              </a:spcBef>
              <a:spcAft>
                <a:spcPts val="0"/>
              </a:spcAft>
              <a:buNone/>
            </a:pPr>
            <a:r>
              <a:rPr lang="en" sz="1500">
                <a:solidFill>
                  <a:schemeClr val="lt1"/>
                </a:solidFill>
              </a:rPr>
              <a:t>1. I like going to Hamilton East School       because I make lots of friends.</a:t>
            </a:r>
            <a:endParaRPr sz="1500">
              <a:solidFill>
                <a:schemeClr val="lt1"/>
              </a:solidFill>
            </a:endParaRPr>
          </a:p>
          <a:p>
            <a:pPr indent="0" lvl="0" marL="0" rtl="0" algn="l">
              <a:spcBef>
                <a:spcPts val="0"/>
              </a:spcBef>
              <a:spcAft>
                <a:spcPts val="0"/>
              </a:spcAft>
              <a:buNone/>
            </a:pPr>
            <a:r>
              <a:rPr lang="en" sz="1500">
                <a:solidFill>
                  <a:schemeClr val="lt1"/>
                </a:solidFill>
              </a:rPr>
              <a:t>2. Art and sports.</a:t>
            </a:r>
            <a:endParaRPr sz="1500">
              <a:solidFill>
                <a:schemeClr val="lt1"/>
              </a:solidFill>
            </a:endParaRPr>
          </a:p>
          <a:p>
            <a:pPr indent="0" lvl="0" marL="0" rtl="0" algn="l">
              <a:spcBef>
                <a:spcPts val="0"/>
              </a:spcBef>
              <a:spcAft>
                <a:spcPts val="0"/>
              </a:spcAft>
              <a:buNone/>
            </a:pPr>
            <a:r>
              <a:rPr lang="en" sz="1500">
                <a:solidFill>
                  <a:schemeClr val="lt1"/>
                </a:solidFill>
              </a:rPr>
              <a:t>3. Happy.</a:t>
            </a:r>
            <a:endParaRPr sz="1500">
              <a:solidFill>
                <a:schemeClr val="lt1"/>
              </a:solidFill>
            </a:endParaRPr>
          </a:p>
          <a:p>
            <a:pPr indent="0" lvl="0" marL="0" rtl="0" algn="l">
              <a:spcBef>
                <a:spcPts val="0"/>
              </a:spcBef>
              <a:spcAft>
                <a:spcPts val="0"/>
              </a:spcAft>
              <a:buNone/>
            </a:pPr>
            <a:r>
              <a:t/>
            </a:r>
            <a:endParaRPr sz="1500">
              <a:solidFill>
                <a:schemeClr val="lt1"/>
              </a:solidFill>
            </a:endParaRPr>
          </a:p>
          <a:p>
            <a:pPr indent="0" lvl="0" marL="0" rtl="0" algn="l">
              <a:spcBef>
                <a:spcPts val="0"/>
              </a:spcBef>
              <a:spcAft>
                <a:spcPts val="0"/>
              </a:spcAft>
              <a:buNone/>
            </a:pPr>
            <a:r>
              <a:rPr lang="en" sz="1500">
                <a:solidFill>
                  <a:schemeClr val="lt1"/>
                </a:solidFill>
              </a:rPr>
              <a:t>Yasmin</a:t>
            </a:r>
            <a:endParaRPr sz="1500">
              <a:solidFill>
                <a:schemeClr val="lt1"/>
              </a:solidFill>
            </a:endParaRPr>
          </a:p>
          <a:p>
            <a:pPr indent="0" lvl="0" marL="0" rtl="0" algn="l">
              <a:spcBef>
                <a:spcPts val="0"/>
              </a:spcBef>
              <a:spcAft>
                <a:spcPts val="0"/>
              </a:spcAft>
              <a:buNone/>
            </a:pPr>
            <a:r>
              <a:rPr lang="en" sz="1500">
                <a:solidFill>
                  <a:schemeClr val="lt1"/>
                </a:solidFill>
              </a:rPr>
              <a:t>1. I am proud to go to Hamilton East School.</a:t>
            </a:r>
            <a:endParaRPr sz="1500">
              <a:solidFill>
                <a:schemeClr val="lt1"/>
              </a:solidFill>
            </a:endParaRPr>
          </a:p>
          <a:p>
            <a:pPr indent="0" lvl="0" marL="0" rtl="0" algn="l">
              <a:spcBef>
                <a:spcPts val="0"/>
              </a:spcBef>
              <a:spcAft>
                <a:spcPts val="0"/>
              </a:spcAft>
              <a:buNone/>
            </a:pPr>
            <a:r>
              <a:rPr lang="en" sz="1500">
                <a:solidFill>
                  <a:schemeClr val="lt1"/>
                </a:solidFill>
              </a:rPr>
              <a:t>2. Science experiments.</a:t>
            </a:r>
            <a:endParaRPr sz="1500">
              <a:solidFill>
                <a:schemeClr val="lt1"/>
              </a:solidFill>
            </a:endParaRPr>
          </a:p>
          <a:p>
            <a:pPr indent="0" lvl="0" marL="0" rtl="0" algn="l">
              <a:spcBef>
                <a:spcPts val="0"/>
              </a:spcBef>
              <a:spcAft>
                <a:spcPts val="0"/>
              </a:spcAft>
              <a:buNone/>
            </a:pPr>
            <a:r>
              <a:rPr lang="en" sz="1500">
                <a:solidFill>
                  <a:schemeClr val="lt1"/>
                </a:solidFill>
              </a:rPr>
              <a:t>3. I feel like my brain is growing.</a:t>
            </a:r>
            <a:endParaRPr sz="150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Primitives - Chalk Board" id="207" name="Google Shape;207;p34"/>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208" name="Google Shape;208;p34"/>
          <p:cNvSpPr txBox="1"/>
          <p:nvPr/>
        </p:nvSpPr>
        <p:spPr>
          <a:xfrm>
            <a:off x="1557800" y="797650"/>
            <a:ext cx="24126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500">
                <a:solidFill>
                  <a:schemeClr val="lt1"/>
                </a:solidFill>
              </a:rPr>
              <a:t>Eion</a:t>
            </a:r>
            <a:endParaRPr sz="1500">
              <a:solidFill>
                <a:schemeClr val="lt1"/>
              </a:solidFill>
            </a:endParaRPr>
          </a:p>
          <a:p>
            <a:pPr indent="0" lvl="0" marL="0" rtl="0" algn="l">
              <a:spcBef>
                <a:spcPts val="0"/>
              </a:spcBef>
              <a:spcAft>
                <a:spcPts val="0"/>
              </a:spcAft>
              <a:buClr>
                <a:schemeClr val="dk1"/>
              </a:buClr>
              <a:buSzPts val="1100"/>
              <a:buFont typeface="Arial"/>
              <a:buNone/>
            </a:pPr>
            <a:r>
              <a:rPr lang="en" sz="1500">
                <a:solidFill>
                  <a:schemeClr val="lt1"/>
                </a:solidFill>
              </a:rPr>
              <a:t>1. I learn Haka Hiva.</a:t>
            </a:r>
            <a:endParaRPr sz="1500">
              <a:solidFill>
                <a:schemeClr val="lt1"/>
              </a:solidFill>
            </a:endParaRPr>
          </a:p>
          <a:p>
            <a:pPr indent="0" lvl="0" marL="0" rtl="0" algn="l">
              <a:spcBef>
                <a:spcPts val="0"/>
              </a:spcBef>
              <a:spcAft>
                <a:spcPts val="0"/>
              </a:spcAft>
              <a:buClr>
                <a:schemeClr val="dk1"/>
              </a:buClr>
              <a:buSzPts val="1100"/>
              <a:buFont typeface="Arial"/>
              <a:buNone/>
            </a:pPr>
            <a:r>
              <a:rPr lang="en" sz="1500">
                <a:solidFill>
                  <a:schemeClr val="lt1"/>
                </a:solidFill>
              </a:rPr>
              <a:t>2. Playing  outside.</a:t>
            </a:r>
            <a:endParaRPr sz="1500">
              <a:solidFill>
                <a:schemeClr val="lt1"/>
              </a:solidFill>
            </a:endParaRPr>
          </a:p>
          <a:p>
            <a:pPr indent="0" lvl="0" marL="0" rtl="0" algn="l">
              <a:spcBef>
                <a:spcPts val="0"/>
              </a:spcBef>
              <a:spcAft>
                <a:spcPts val="0"/>
              </a:spcAft>
              <a:buClr>
                <a:schemeClr val="dk1"/>
              </a:buClr>
              <a:buSzPts val="1100"/>
              <a:buFont typeface="Arial"/>
              <a:buNone/>
            </a:pPr>
            <a:r>
              <a:rPr lang="en" sz="1500">
                <a:solidFill>
                  <a:schemeClr val="lt1"/>
                </a:solidFill>
              </a:rPr>
              <a:t>3. I feel good.</a:t>
            </a:r>
            <a:endParaRPr sz="1500">
              <a:solidFill>
                <a:schemeClr val="lt1"/>
              </a:solidFill>
            </a:endParaRPr>
          </a:p>
          <a:p>
            <a:pPr indent="0" lvl="0" marL="0" rtl="0" algn="l">
              <a:lnSpc>
                <a:spcPct val="100000"/>
              </a:lnSpc>
              <a:spcBef>
                <a:spcPts val="0"/>
              </a:spcBef>
              <a:spcAft>
                <a:spcPts val="0"/>
              </a:spcAft>
              <a:buNone/>
            </a:pPr>
            <a:r>
              <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Alyssa</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Playing with my friends. </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Likes the pool. </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 sz="1500">
                <a:solidFill>
                  <a:schemeClr val="lt1"/>
                </a:solidFill>
              </a:rPr>
              <a:t>3. I feel good.</a:t>
            </a:r>
            <a:endParaRPr sz="1500">
              <a:solidFill>
                <a:schemeClr val="lt1"/>
              </a:solidFill>
            </a:endParaRPr>
          </a:p>
          <a:p>
            <a:pPr indent="0" lvl="0" marL="0" rtl="0" algn="l">
              <a:lnSpc>
                <a:spcPct val="100000"/>
              </a:lnSpc>
              <a:spcBef>
                <a:spcPts val="0"/>
              </a:spcBef>
              <a:spcAft>
                <a:spcPts val="0"/>
              </a:spcAft>
              <a:buNone/>
            </a:pPr>
            <a:r>
              <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Cohen</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I don’t feel proud. </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Devices. </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 sz="1500">
                <a:solidFill>
                  <a:schemeClr val="lt1"/>
                </a:solidFill>
              </a:rPr>
              <a:t>3. Happy.</a:t>
            </a:r>
            <a:endParaRPr sz="1500">
              <a:solidFill>
                <a:schemeClr val="lt1"/>
              </a:solidFill>
            </a:endParaRPr>
          </a:p>
        </p:txBody>
      </p:sp>
      <p:sp>
        <p:nvSpPr>
          <p:cNvPr id="209" name="Google Shape;209;p34"/>
          <p:cNvSpPr txBox="1"/>
          <p:nvPr/>
        </p:nvSpPr>
        <p:spPr>
          <a:xfrm>
            <a:off x="4800600" y="808025"/>
            <a:ext cx="33762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500">
                <a:solidFill>
                  <a:schemeClr val="lt1"/>
                </a:solidFill>
              </a:rPr>
              <a:t>Karlton</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a:t>
            </a:r>
            <a:r>
              <a:rPr lang="en" sz="1500">
                <a:solidFill>
                  <a:schemeClr val="lt1"/>
                </a:solidFill>
              </a:rPr>
              <a:t>Yes because I like maths.</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Writing.</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3. Good.</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t/>
            </a:r>
            <a:endParaRPr sz="1500">
              <a:solidFill>
                <a:schemeClr val="lt1"/>
              </a:solidFill>
            </a:endParaRPr>
          </a:p>
          <a:p>
            <a:pPr indent="0" lvl="0" marL="0" rtl="0" algn="l">
              <a:spcBef>
                <a:spcPts val="0"/>
              </a:spcBef>
              <a:spcAft>
                <a:spcPts val="0"/>
              </a:spcAft>
              <a:buClr>
                <a:schemeClr val="dk1"/>
              </a:buClr>
              <a:buSzPts val="1100"/>
              <a:buFont typeface="Arial"/>
              <a:buNone/>
            </a:pPr>
            <a:r>
              <a:rPr lang="en" sz="1500">
                <a:solidFill>
                  <a:schemeClr val="lt1"/>
                </a:solidFill>
              </a:rPr>
              <a:t>Maunga</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a:t>
            </a:r>
            <a:r>
              <a:rPr lang="en" sz="1500">
                <a:solidFill>
                  <a:schemeClr val="lt1"/>
                </a:solidFill>
              </a:rPr>
              <a:t>Yes, because I have lots of friends.</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I like playing with my friends.</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3. Happy.</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t/>
            </a:r>
            <a:endParaRPr sz="1500">
              <a:solidFill>
                <a:schemeClr val="lt1"/>
              </a:solidFill>
            </a:endParaRPr>
          </a:p>
          <a:p>
            <a:pPr indent="0" lvl="0" marL="0" rtl="0" algn="l">
              <a:spcBef>
                <a:spcPts val="0"/>
              </a:spcBef>
              <a:spcAft>
                <a:spcPts val="0"/>
              </a:spcAft>
              <a:buNone/>
            </a:pPr>
            <a:r>
              <a:rPr lang="en" sz="1500">
                <a:solidFill>
                  <a:schemeClr val="lt1"/>
                </a:solidFill>
              </a:rPr>
              <a:t>Ruby</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B</a:t>
            </a:r>
            <a:r>
              <a:rPr lang="en" sz="1500">
                <a:solidFill>
                  <a:schemeClr val="lt1"/>
                </a:solidFill>
              </a:rPr>
              <a:t>ecause I get to see lots of friends.</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 sz="1500">
                <a:solidFill>
                  <a:schemeClr val="lt1"/>
                </a:solidFill>
              </a:rPr>
              <a:t>2. Reading and maths.</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 sz="1500">
                <a:solidFill>
                  <a:schemeClr val="lt1"/>
                </a:solidFill>
              </a:rPr>
              <a:t>3. Proud and good.</a:t>
            </a:r>
            <a:endParaRPr sz="15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Primitives - Chalk Board" id="214" name="Google Shape;214;p35"/>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215" name="Google Shape;215;p35"/>
          <p:cNvSpPr txBox="1"/>
          <p:nvPr/>
        </p:nvSpPr>
        <p:spPr>
          <a:xfrm>
            <a:off x="1557800" y="797650"/>
            <a:ext cx="27960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rPr>
              <a:t>Kiriana</a:t>
            </a:r>
            <a:endParaRPr sz="1500">
              <a:solidFill>
                <a:schemeClr val="lt1"/>
              </a:solidFill>
            </a:endParaRPr>
          </a:p>
          <a:p>
            <a:pPr indent="0" lvl="0" marL="0" rtl="0" algn="l">
              <a:spcBef>
                <a:spcPts val="0"/>
              </a:spcBef>
              <a:spcAft>
                <a:spcPts val="0"/>
              </a:spcAft>
              <a:buNone/>
            </a:pPr>
            <a:r>
              <a:rPr lang="en" sz="1500">
                <a:solidFill>
                  <a:schemeClr val="lt1"/>
                </a:solidFill>
              </a:rPr>
              <a:t>1. I see my friends. </a:t>
            </a:r>
            <a:endParaRPr sz="1500">
              <a:solidFill>
                <a:schemeClr val="lt1"/>
              </a:solidFill>
            </a:endParaRPr>
          </a:p>
          <a:p>
            <a:pPr indent="0" lvl="0" marL="0" rtl="0" algn="l">
              <a:spcBef>
                <a:spcPts val="0"/>
              </a:spcBef>
              <a:spcAft>
                <a:spcPts val="0"/>
              </a:spcAft>
              <a:buNone/>
            </a:pPr>
            <a:r>
              <a:rPr lang="en" sz="1500">
                <a:solidFill>
                  <a:schemeClr val="lt1"/>
                </a:solidFill>
              </a:rPr>
              <a:t>2. Maths. </a:t>
            </a:r>
            <a:endParaRPr sz="1500">
              <a:solidFill>
                <a:schemeClr val="lt1"/>
              </a:solidFill>
            </a:endParaRPr>
          </a:p>
          <a:p>
            <a:pPr indent="0" lvl="0" marL="0" rtl="0" algn="l">
              <a:spcBef>
                <a:spcPts val="0"/>
              </a:spcBef>
              <a:spcAft>
                <a:spcPts val="0"/>
              </a:spcAft>
              <a:buNone/>
            </a:pPr>
            <a:r>
              <a:rPr lang="en" sz="1500">
                <a:solidFill>
                  <a:schemeClr val="lt1"/>
                </a:solidFill>
              </a:rPr>
              <a:t>3. I feel Good.</a:t>
            </a:r>
            <a:endParaRPr sz="1500">
              <a:solidFill>
                <a:schemeClr val="lt1"/>
              </a:solidFill>
            </a:endParaRPr>
          </a:p>
          <a:p>
            <a:pPr indent="0" lvl="0" marL="0" rtl="0" algn="l">
              <a:lnSpc>
                <a:spcPct val="100000"/>
              </a:lnSpc>
              <a:spcBef>
                <a:spcPts val="0"/>
              </a:spcBef>
              <a:spcAft>
                <a:spcPts val="0"/>
              </a:spcAft>
              <a:buNone/>
            </a:pPr>
            <a:r>
              <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Sachkirat</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Making new friends.</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Math.</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 sz="1500">
                <a:solidFill>
                  <a:schemeClr val="lt1"/>
                </a:solidFill>
              </a:rPr>
              <a:t>3. Good, happy and annoyed.</a:t>
            </a:r>
            <a:endParaRPr sz="1500">
              <a:solidFill>
                <a:schemeClr val="lt1"/>
              </a:solidFill>
            </a:endParaRPr>
          </a:p>
          <a:p>
            <a:pPr indent="0" lvl="0" marL="0" rtl="0" algn="l">
              <a:lnSpc>
                <a:spcPct val="100000"/>
              </a:lnSpc>
              <a:spcBef>
                <a:spcPts val="0"/>
              </a:spcBef>
              <a:spcAft>
                <a:spcPts val="0"/>
              </a:spcAft>
              <a:buNone/>
            </a:pPr>
            <a:r>
              <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Ahmed</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Music on Ipad.</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Lego.</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 sz="1500">
                <a:solidFill>
                  <a:schemeClr val="lt1"/>
                </a:solidFill>
              </a:rPr>
              <a:t>3. Super happy.</a:t>
            </a:r>
            <a:endParaRPr sz="1500">
              <a:solidFill>
                <a:schemeClr val="lt1"/>
              </a:solidFill>
            </a:endParaRPr>
          </a:p>
          <a:p>
            <a:pPr indent="0" lvl="0" marL="0" rtl="0" algn="l">
              <a:lnSpc>
                <a:spcPct val="100000"/>
              </a:lnSpc>
              <a:spcBef>
                <a:spcPts val="0"/>
              </a:spcBef>
              <a:spcAft>
                <a:spcPts val="0"/>
              </a:spcAft>
              <a:buNone/>
            </a:pPr>
            <a:r>
              <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t/>
            </a:r>
            <a:endParaRPr sz="1500">
              <a:solidFill>
                <a:schemeClr val="lt1"/>
              </a:solidFill>
            </a:endParaRPr>
          </a:p>
        </p:txBody>
      </p:sp>
      <p:sp>
        <p:nvSpPr>
          <p:cNvPr id="216" name="Google Shape;216;p35"/>
          <p:cNvSpPr txBox="1"/>
          <p:nvPr/>
        </p:nvSpPr>
        <p:spPr>
          <a:xfrm>
            <a:off x="4643350" y="808025"/>
            <a:ext cx="35334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500">
                <a:solidFill>
                  <a:schemeClr val="lt1"/>
                </a:solidFill>
              </a:rPr>
              <a:t>Kanishka</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Yes. Because I have friends.</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Doing Math.</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3. Amazing.</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t/>
            </a:r>
            <a:endParaRPr sz="1500">
              <a:solidFill>
                <a:schemeClr val="lt1"/>
              </a:solidFill>
            </a:endParaRPr>
          </a:p>
          <a:p>
            <a:pPr indent="0" lvl="0" marL="0" rtl="0" algn="l">
              <a:spcBef>
                <a:spcPts val="0"/>
              </a:spcBef>
              <a:spcAft>
                <a:spcPts val="0"/>
              </a:spcAft>
              <a:buClr>
                <a:schemeClr val="dk1"/>
              </a:buClr>
              <a:buSzPts val="1100"/>
              <a:buFont typeface="Arial"/>
              <a:buNone/>
            </a:pPr>
            <a:r>
              <a:rPr lang="en" sz="1500">
                <a:solidFill>
                  <a:schemeClr val="lt1"/>
                </a:solidFill>
              </a:rPr>
              <a:t>Harper</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Yes, because I play with my friends and it is fun.</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Sketching.</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3. Wonderful.</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t/>
            </a:r>
            <a:endParaRPr sz="1500">
              <a:solidFill>
                <a:schemeClr val="lt1"/>
              </a:solidFill>
            </a:endParaRPr>
          </a:p>
          <a:p>
            <a:pPr indent="0" lvl="0" marL="0" rtl="0" algn="l">
              <a:spcBef>
                <a:spcPts val="0"/>
              </a:spcBef>
              <a:spcAft>
                <a:spcPts val="0"/>
              </a:spcAft>
              <a:buNone/>
            </a:pPr>
            <a:r>
              <a:rPr lang="en" sz="1500">
                <a:solidFill>
                  <a:schemeClr val="lt1"/>
                </a:solidFill>
              </a:rPr>
              <a:t>Leila</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Yes because it is an amazing school.</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 sz="1500">
                <a:solidFill>
                  <a:schemeClr val="lt1"/>
                </a:solidFill>
              </a:rPr>
              <a:t>2. The whole school.</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 sz="1500">
                <a:solidFill>
                  <a:schemeClr val="lt1"/>
                </a:solidFill>
              </a:rPr>
              <a:t>3. Good.</a:t>
            </a:r>
            <a:endParaRPr sz="15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Primitives - Chalk Board" id="221" name="Google Shape;221;p36"/>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222" name="Google Shape;222;p36"/>
          <p:cNvSpPr txBox="1"/>
          <p:nvPr/>
        </p:nvSpPr>
        <p:spPr>
          <a:xfrm>
            <a:off x="1557800" y="1108106"/>
            <a:ext cx="2796000" cy="318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lt1"/>
                </a:solidFill>
              </a:rPr>
              <a:t>Bede</a:t>
            </a:r>
            <a:endParaRPr sz="1500">
              <a:solidFill>
                <a:schemeClr val="lt1"/>
              </a:solidFill>
            </a:endParaRPr>
          </a:p>
          <a:p>
            <a:pPr indent="0" lvl="0" marL="0" rtl="0" algn="l">
              <a:spcBef>
                <a:spcPts val="0"/>
              </a:spcBef>
              <a:spcAft>
                <a:spcPts val="0"/>
              </a:spcAft>
              <a:buNone/>
            </a:pPr>
            <a:r>
              <a:rPr lang="en" sz="1500">
                <a:solidFill>
                  <a:schemeClr val="lt1"/>
                </a:solidFill>
              </a:rPr>
              <a:t>1. Kind of, because it is the first school I’ve been too. </a:t>
            </a:r>
            <a:endParaRPr sz="1500">
              <a:solidFill>
                <a:schemeClr val="lt1"/>
              </a:solidFill>
            </a:endParaRPr>
          </a:p>
          <a:p>
            <a:pPr indent="0" lvl="0" marL="0" rtl="0" algn="l">
              <a:spcBef>
                <a:spcPts val="0"/>
              </a:spcBef>
              <a:spcAft>
                <a:spcPts val="0"/>
              </a:spcAft>
              <a:buNone/>
            </a:pPr>
            <a:r>
              <a:rPr lang="en" sz="1500">
                <a:solidFill>
                  <a:schemeClr val="lt1"/>
                </a:solidFill>
              </a:rPr>
              <a:t>2. We get more playtime than most other schools. </a:t>
            </a:r>
            <a:endParaRPr sz="1500">
              <a:solidFill>
                <a:schemeClr val="lt1"/>
              </a:solidFill>
            </a:endParaRPr>
          </a:p>
          <a:p>
            <a:pPr indent="0" lvl="0" marL="0" rtl="0" algn="l">
              <a:spcBef>
                <a:spcPts val="0"/>
              </a:spcBef>
              <a:spcAft>
                <a:spcPts val="0"/>
              </a:spcAft>
              <a:buNone/>
            </a:pPr>
            <a:r>
              <a:rPr lang="en" sz="1500">
                <a:solidFill>
                  <a:schemeClr val="lt1"/>
                </a:solidFill>
              </a:rPr>
              <a:t>3. All right.</a:t>
            </a:r>
            <a:endParaRPr sz="1500">
              <a:solidFill>
                <a:schemeClr val="lt1"/>
              </a:solidFill>
            </a:endParaRPr>
          </a:p>
          <a:p>
            <a:pPr indent="0" lvl="0" marL="0" rtl="0" algn="l">
              <a:lnSpc>
                <a:spcPct val="100000"/>
              </a:lnSpc>
              <a:spcBef>
                <a:spcPts val="0"/>
              </a:spcBef>
              <a:spcAft>
                <a:spcPts val="0"/>
              </a:spcAft>
              <a:buNone/>
            </a:pPr>
            <a:r>
              <a:t/>
            </a:r>
            <a:endParaRPr sz="1500">
              <a:solidFill>
                <a:schemeClr val="accent6"/>
              </a:solidFill>
            </a:endParaRPr>
          </a:p>
          <a:p>
            <a:pPr indent="0" lvl="0" marL="0" rtl="0" algn="l">
              <a:lnSpc>
                <a:spcPct val="100000"/>
              </a:lnSpc>
              <a:spcBef>
                <a:spcPts val="0"/>
              </a:spcBef>
              <a:spcAft>
                <a:spcPts val="0"/>
              </a:spcAft>
              <a:buNone/>
            </a:pPr>
            <a:r>
              <a:rPr lang="en" sz="1500">
                <a:solidFill>
                  <a:schemeClr val="lt1"/>
                </a:solidFill>
              </a:rPr>
              <a:t>Jackson</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Yes, because I have lots of good friends.</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Playing outside.</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rPr lang="en" sz="1500">
                <a:solidFill>
                  <a:schemeClr val="lt1"/>
                </a:solidFill>
              </a:rPr>
              <a:t>3. Happy.</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t/>
            </a:r>
            <a:endParaRPr sz="1500">
              <a:solidFill>
                <a:schemeClr val="lt1"/>
              </a:solidFill>
            </a:endParaRPr>
          </a:p>
        </p:txBody>
      </p:sp>
      <p:sp>
        <p:nvSpPr>
          <p:cNvPr id="223" name="Google Shape;223;p36"/>
          <p:cNvSpPr txBox="1"/>
          <p:nvPr/>
        </p:nvSpPr>
        <p:spPr>
          <a:xfrm>
            <a:off x="4643350" y="1118481"/>
            <a:ext cx="35334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500">
                <a:solidFill>
                  <a:schemeClr val="lt1"/>
                </a:solidFill>
              </a:rPr>
              <a:t>Andie</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a:t>
            </a:r>
            <a:r>
              <a:rPr lang="en" sz="1500">
                <a:solidFill>
                  <a:schemeClr val="lt1"/>
                </a:solidFill>
              </a:rPr>
              <a:t>I do feel proud because I have lots of friends.</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Doing math.</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3. Proud.</a:t>
            </a:r>
            <a:endParaRPr sz="1500">
              <a:solidFill>
                <a:schemeClr val="lt1"/>
              </a:solidFill>
            </a:endParaRPr>
          </a:p>
          <a:p>
            <a:pPr indent="0" lvl="0" marL="0" rtl="0" algn="l">
              <a:lnSpc>
                <a:spcPct val="100000"/>
              </a:lnSpc>
              <a:spcBef>
                <a:spcPts val="0"/>
              </a:spcBef>
              <a:spcAft>
                <a:spcPts val="0"/>
              </a:spcAft>
              <a:buClr>
                <a:schemeClr val="dk1"/>
              </a:buClr>
              <a:buSzPts val="1100"/>
              <a:buFont typeface="Arial"/>
              <a:buNone/>
            </a:pPr>
            <a:r>
              <a:t/>
            </a:r>
            <a:endParaRPr sz="1500">
              <a:solidFill>
                <a:schemeClr val="lt1"/>
              </a:solidFill>
            </a:endParaRPr>
          </a:p>
          <a:p>
            <a:pPr indent="0" lvl="0" marL="0" rtl="0" algn="l">
              <a:spcBef>
                <a:spcPts val="0"/>
              </a:spcBef>
              <a:spcAft>
                <a:spcPts val="0"/>
              </a:spcAft>
              <a:buClr>
                <a:schemeClr val="dk1"/>
              </a:buClr>
              <a:buSzPts val="1100"/>
              <a:buFont typeface="Arial"/>
              <a:buNone/>
            </a:pPr>
            <a:r>
              <a:rPr lang="en" sz="1500">
                <a:solidFill>
                  <a:schemeClr val="lt1"/>
                </a:solidFill>
              </a:rPr>
              <a:t>Drae</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1. Yes, I like making friends.</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2. Writing.</a:t>
            </a:r>
            <a:endParaRPr sz="1500">
              <a:solidFill>
                <a:schemeClr val="lt1"/>
              </a:solidFill>
            </a:endParaRPr>
          </a:p>
          <a:p>
            <a:pPr indent="0" lvl="0" marL="0" rtl="0" algn="l">
              <a:lnSpc>
                <a:spcPct val="100000"/>
              </a:lnSpc>
              <a:spcBef>
                <a:spcPts val="0"/>
              </a:spcBef>
              <a:spcAft>
                <a:spcPts val="0"/>
              </a:spcAft>
              <a:buNone/>
            </a:pPr>
            <a:r>
              <a:rPr lang="en" sz="1500">
                <a:solidFill>
                  <a:schemeClr val="lt1"/>
                </a:solidFill>
              </a:rPr>
              <a:t>3. Super happy.</a:t>
            </a:r>
            <a:endParaRPr sz="15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Primitives - Chalk Board" id="228" name="Google Shape;228;p37"/>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229" name="Google Shape;229;p37"/>
          <p:cNvSpPr txBox="1"/>
          <p:nvPr/>
        </p:nvSpPr>
        <p:spPr>
          <a:xfrm>
            <a:off x="5712225" y="956075"/>
            <a:ext cx="2558400" cy="3232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Then, s</a:t>
            </a:r>
            <a:r>
              <a:rPr b="1" lang="en" sz="1800">
                <a:solidFill>
                  <a:schemeClr val="lt1"/>
                </a:solidFill>
                <a:latin typeface="Happy Monkey"/>
                <a:ea typeface="Happy Monkey"/>
                <a:cs typeface="Happy Monkey"/>
                <a:sym typeface="Happy Monkey"/>
              </a:rPr>
              <a:t>chool often came second.</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Lots of p</a:t>
            </a:r>
            <a:r>
              <a:rPr lang="en" sz="1800">
                <a:solidFill>
                  <a:schemeClr val="lt1"/>
                </a:solidFill>
                <a:latin typeface="Happy Monkey"/>
                <a:ea typeface="Happy Monkey"/>
                <a:cs typeface="Happy Monkey"/>
                <a:sym typeface="Happy Monkey"/>
              </a:rPr>
              <a:t>arents couldn’t make ends meet without children working the family farms, pitching in at family businesses, or getting jobs in mills.</a:t>
            </a:r>
            <a:endParaRPr sz="1800">
              <a:solidFill>
                <a:schemeClr val="lt1"/>
              </a:solidFill>
              <a:latin typeface="Happy Monkey"/>
              <a:ea typeface="Happy Monkey"/>
              <a:cs typeface="Happy Monkey"/>
              <a:sym typeface="Happy Monkey"/>
            </a:endParaRPr>
          </a:p>
        </p:txBody>
      </p:sp>
      <p:sp>
        <p:nvSpPr>
          <p:cNvPr id="230" name="Google Shape;230;p37"/>
          <p:cNvSpPr txBox="1"/>
          <p:nvPr/>
        </p:nvSpPr>
        <p:spPr>
          <a:xfrm>
            <a:off x="208700" y="4540525"/>
            <a:ext cx="4525500" cy="400200"/>
          </a:xfrm>
          <a:prstGeom prst="rect">
            <a:avLst/>
          </a:prstGeom>
          <a:noFill/>
          <a:ln>
            <a:noFill/>
          </a:ln>
        </p:spPr>
        <p:txBody>
          <a:bodyPr anchorCtr="0" anchor="t" bIns="91425" lIns="91425" spcFirstLastPara="1" rIns="91425" wrap="square" tIns="91425">
            <a:spAutoFit/>
          </a:bodyPr>
          <a:lstStyle/>
          <a:p>
            <a:pPr indent="0" lvl="0" marL="546100" marR="546100" rtl="0" algn="ctr">
              <a:lnSpc>
                <a:spcPct val="121400"/>
              </a:lnSpc>
              <a:spcBef>
                <a:spcPts val="0"/>
              </a:spcBef>
              <a:spcAft>
                <a:spcPts val="0"/>
              </a:spcAft>
              <a:buClr>
                <a:schemeClr val="dk1"/>
              </a:buClr>
              <a:buSzPts val="1100"/>
              <a:buFont typeface="Arial"/>
              <a:buNone/>
            </a:pPr>
            <a:r>
              <a:rPr lang="en" u="sng">
                <a:solidFill>
                  <a:schemeClr val="dk1"/>
                </a:solidFill>
                <a:latin typeface="Happy Monkey"/>
                <a:ea typeface="Happy Monkey"/>
                <a:cs typeface="Happy Monkey"/>
                <a:sym typeface="Happy Monkey"/>
                <a:hlinkClick r:id="rId4">
                  <a:extLst>
                    <a:ext uri="{A12FA001-AC4F-418D-AE19-62706E023703}">
                      <ahyp:hlinkClr val="tx"/>
                    </a:ext>
                  </a:extLst>
                </a:hlinkClick>
              </a:rPr>
              <a:t>Child milking a cow, 1903 (1st of 3)</a:t>
            </a:r>
            <a:endParaRPr>
              <a:solidFill>
                <a:schemeClr val="dk1"/>
              </a:solidFill>
              <a:latin typeface="Happy Monkey"/>
              <a:ea typeface="Happy Monkey"/>
              <a:cs typeface="Happy Monkey"/>
              <a:sym typeface="Happy Monkey"/>
            </a:endParaRPr>
          </a:p>
        </p:txBody>
      </p:sp>
      <p:pic>
        <p:nvPicPr>
          <p:cNvPr id="231" name="Google Shape;231;p37"/>
          <p:cNvPicPr preferRelativeResize="0"/>
          <p:nvPr/>
        </p:nvPicPr>
        <p:blipFill>
          <a:blip r:embed="rId5">
            <a:alphaModFix/>
          </a:blip>
          <a:stretch>
            <a:fillRect/>
          </a:stretch>
        </p:blipFill>
        <p:spPr>
          <a:xfrm>
            <a:off x="937300" y="948500"/>
            <a:ext cx="4587199" cy="33229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Primitives - Chalk Board" id="236" name="Google Shape;236;p38"/>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237" name="Google Shape;237;p38"/>
          <p:cNvSpPr txBox="1"/>
          <p:nvPr/>
        </p:nvSpPr>
        <p:spPr>
          <a:xfrm>
            <a:off x="1020900" y="765625"/>
            <a:ext cx="7137900" cy="1858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Now, s</a:t>
            </a:r>
            <a:r>
              <a:rPr b="1" lang="en" sz="1800">
                <a:solidFill>
                  <a:schemeClr val="lt1"/>
                </a:solidFill>
                <a:latin typeface="Happy Monkey"/>
                <a:ea typeface="Happy Monkey"/>
                <a:cs typeface="Happy Monkey"/>
                <a:sym typeface="Happy Monkey"/>
              </a:rPr>
              <a:t>chool is very </a:t>
            </a:r>
            <a:r>
              <a:rPr b="1" lang="en" sz="1800">
                <a:solidFill>
                  <a:schemeClr val="lt1"/>
                </a:solidFill>
                <a:latin typeface="Happy Monkey"/>
                <a:ea typeface="Happy Monkey"/>
                <a:cs typeface="Happy Monkey"/>
                <a:sym typeface="Happy Monkey"/>
              </a:rPr>
              <a:t>important</a:t>
            </a:r>
            <a:r>
              <a:rPr b="1" lang="en" sz="1800">
                <a:solidFill>
                  <a:schemeClr val="lt1"/>
                </a:solidFill>
                <a:latin typeface="Happy Monkey"/>
                <a:ea typeface="Happy Monkey"/>
                <a:cs typeface="Happy Monkey"/>
                <a:sym typeface="Happy Monkey"/>
              </a:rPr>
              <a:t> but …</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the Covid Pandemic has interrupted our schooling and we have had lots of tamariki and teachers sick or in lockdown. We have had to cancel our Operetta, Art Exhibition, and community and sporting events. We have even had to do our learning and teaching from home.</a:t>
            </a:r>
            <a:endParaRPr sz="1800">
              <a:solidFill>
                <a:schemeClr val="lt1"/>
              </a:solidFill>
              <a:latin typeface="Happy Monkey"/>
              <a:ea typeface="Happy Monkey"/>
              <a:cs typeface="Happy Monkey"/>
              <a:sym typeface="Happy Monkey"/>
            </a:endParaRPr>
          </a:p>
        </p:txBody>
      </p:sp>
      <p:pic>
        <p:nvPicPr>
          <p:cNvPr descr="Coronavirus Prevention: How to Protect Yourself from COVID-19" id="238" name="Google Shape;238;p38"/>
          <p:cNvPicPr preferRelativeResize="0"/>
          <p:nvPr/>
        </p:nvPicPr>
        <p:blipFill rotWithShape="1">
          <a:blip r:embed="rId4">
            <a:alphaModFix/>
          </a:blip>
          <a:srcRect b="0" l="0" r="0" t="9395"/>
          <a:stretch/>
        </p:blipFill>
        <p:spPr>
          <a:xfrm>
            <a:off x="2321500" y="2632162"/>
            <a:ext cx="4431948" cy="167313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descr="Primitives - Chalk Board" id="243" name="Google Shape;243;p39"/>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244" name="Google Shape;244;p39"/>
          <p:cNvSpPr txBox="1"/>
          <p:nvPr/>
        </p:nvSpPr>
        <p:spPr>
          <a:xfrm>
            <a:off x="602175" y="4519125"/>
            <a:ext cx="3170700" cy="354000"/>
          </a:xfrm>
          <a:prstGeom prst="rect">
            <a:avLst/>
          </a:prstGeom>
          <a:noFill/>
          <a:ln>
            <a:noFill/>
          </a:ln>
        </p:spPr>
        <p:txBody>
          <a:bodyPr anchorCtr="0" anchor="t" bIns="91425" lIns="91425" spcFirstLastPara="1" rIns="91425" wrap="square" tIns="91425">
            <a:spAutoFit/>
          </a:bodyPr>
          <a:lstStyle/>
          <a:p>
            <a:pPr indent="0" lvl="0" marL="0" rtl="0" algn="l">
              <a:lnSpc>
                <a:spcPct val="104166"/>
              </a:lnSpc>
              <a:spcBef>
                <a:spcPts val="0"/>
              </a:spcBef>
              <a:spcAft>
                <a:spcPts val="0"/>
              </a:spcAft>
              <a:buNone/>
            </a:pPr>
            <a:r>
              <a:rPr lang="en" sz="1100" u="sng">
                <a:solidFill>
                  <a:schemeClr val="dk1"/>
                </a:solidFill>
                <a:latin typeface="Happy Monkey"/>
                <a:ea typeface="Happy Monkey"/>
                <a:cs typeface="Happy Monkey"/>
                <a:sym typeface="Happy Monkey"/>
                <a:hlinkClick r:id="rId4">
                  <a:extLst>
                    <a:ext uri="{A12FA001-AC4F-418D-AE19-62706E023703}">
                      <ahyp:hlinkClr val="tx"/>
                    </a:ext>
                  </a:extLst>
                </a:hlinkClick>
              </a:rPr>
              <a:t>This Is What School Was Like 100 Years Ago</a:t>
            </a:r>
            <a:endParaRPr sz="1100" u="sng">
              <a:solidFill>
                <a:schemeClr val="dk1"/>
              </a:solidFill>
            </a:endParaRPr>
          </a:p>
        </p:txBody>
      </p:sp>
      <p:pic>
        <p:nvPicPr>
          <p:cNvPr descr="student traveling on horse to school vintage" id="245" name="Google Shape;245;p39"/>
          <p:cNvPicPr preferRelativeResize="0"/>
          <p:nvPr/>
        </p:nvPicPr>
        <p:blipFill>
          <a:blip r:embed="rId5">
            <a:alphaModFix/>
          </a:blip>
          <a:stretch>
            <a:fillRect/>
          </a:stretch>
        </p:blipFill>
        <p:spPr>
          <a:xfrm>
            <a:off x="1143000" y="804650"/>
            <a:ext cx="2282950" cy="3424451"/>
          </a:xfrm>
          <a:prstGeom prst="rect">
            <a:avLst/>
          </a:prstGeom>
          <a:noFill/>
          <a:ln cap="flat" cmpd="sng" w="9525">
            <a:solidFill>
              <a:schemeClr val="dk1"/>
            </a:solidFill>
            <a:prstDash val="solid"/>
            <a:round/>
            <a:headEnd len="sm" w="sm" type="none"/>
            <a:tailEnd len="sm" w="sm" type="none"/>
          </a:ln>
        </p:spPr>
      </p:pic>
      <p:sp>
        <p:nvSpPr>
          <p:cNvPr id="246" name="Google Shape;246;p39"/>
          <p:cNvSpPr txBox="1"/>
          <p:nvPr/>
        </p:nvSpPr>
        <p:spPr>
          <a:xfrm>
            <a:off x="3772875" y="710507"/>
            <a:ext cx="4597800" cy="3701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Then, some students had to </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travel very far to school</a:t>
            </a:r>
            <a:endParaRPr b="1" sz="1800">
              <a:solidFill>
                <a:schemeClr val="lt1"/>
              </a:solidFill>
              <a:latin typeface="Happy Monkey"/>
              <a:ea typeface="Happy Monkey"/>
              <a:cs typeface="Happy Monkey"/>
              <a:sym typeface="Happy Monkey"/>
            </a:endParaRPr>
          </a:p>
          <a:p>
            <a:pPr indent="0" lvl="0" marL="0" rtl="0" algn="l">
              <a:lnSpc>
                <a:spcPct val="100000"/>
              </a:lnSpc>
              <a:spcBef>
                <a:spcPts val="1500"/>
              </a:spcBef>
              <a:spcAft>
                <a:spcPts val="1500"/>
              </a:spcAft>
              <a:buClr>
                <a:schemeClr val="dk1"/>
              </a:buClr>
              <a:buSzPts val="1100"/>
              <a:buFont typeface="Arial"/>
              <a:buNone/>
            </a:pPr>
            <a:r>
              <a:rPr lang="en" sz="1800">
                <a:solidFill>
                  <a:schemeClr val="lt1"/>
                </a:solidFill>
                <a:latin typeface="Happy Monkey"/>
                <a:ea typeface="Happy Monkey"/>
                <a:cs typeface="Happy Monkey"/>
                <a:sym typeface="Happy Monkey"/>
              </a:rPr>
              <a:t>Before  there were school buses to take children to school, they walked or rode ponies or horses. Some children rode up to 30 kilometres to get to school. School ponies rarely had just one rider – the whole family would clamber aboard. Ponies waited in a paddock by the school until the end of the day, and then took the children home.</a:t>
            </a:r>
            <a:endParaRPr sz="1300">
              <a:solidFill>
                <a:schemeClr val="dk1"/>
              </a:solidFill>
              <a:latin typeface="Happy Monkey"/>
              <a:ea typeface="Happy Monkey"/>
              <a:cs typeface="Happy Monkey"/>
              <a:sym typeface="Happy Monkey"/>
            </a:endParaRPr>
          </a:p>
        </p:txBody>
      </p:sp>
      <p:sp>
        <p:nvSpPr>
          <p:cNvPr id="247" name="Google Shape;247;p39"/>
          <p:cNvSpPr txBox="1"/>
          <p:nvPr/>
        </p:nvSpPr>
        <p:spPr>
          <a:xfrm>
            <a:off x="4112425" y="4493350"/>
            <a:ext cx="4266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300" u="sng">
                <a:solidFill>
                  <a:schemeClr val="dk1"/>
                </a:solidFill>
                <a:latin typeface="Happy Monkey"/>
                <a:ea typeface="Happy Monkey"/>
                <a:cs typeface="Happy Monkey"/>
                <a:sym typeface="Happy Monkey"/>
                <a:hlinkClick r:id="rId6">
                  <a:extLst>
                    <a:ext uri="{A12FA001-AC4F-418D-AE19-62706E023703}">
                      <ahyp:hlinkClr val="tx"/>
                    </a:ext>
                  </a:extLst>
                </a:hlinkClick>
              </a:rPr>
              <a:t>Going to school on horseback</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descr="Primitives - Chalk Board" id="252" name="Google Shape;252;p40"/>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253" name="Google Shape;253;p40"/>
          <p:cNvSpPr txBox="1"/>
          <p:nvPr/>
        </p:nvSpPr>
        <p:spPr>
          <a:xfrm>
            <a:off x="0" y="4566300"/>
            <a:ext cx="9144000" cy="577200"/>
          </a:xfrm>
          <a:prstGeom prst="rect">
            <a:avLst/>
          </a:prstGeom>
          <a:noFill/>
          <a:ln>
            <a:noFill/>
          </a:ln>
        </p:spPr>
        <p:txBody>
          <a:bodyPr anchorCtr="0" anchor="t" bIns="91425" lIns="91425" spcFirstLastPara="1" rIns="91425" wrap="square" tIns="91425">
            <a:spAutoFit/>
          </a:bodyPr>
          <a:lstStyle/>
          <a:p>
            <a:pPr indent="0" lvl="0" marL="0" rtl="0" algn="l">
              <a:lnSpc>
                <a:spcPct val="189705"/>
              </a:lnSpc>
              <a:spcBef>
                <a:spcPts val="1500"/>
              </a:spcBef>
              <a:spcAft>
                <a:spcPts val="1500"/>
              </a:spcAft>
              <a:buNone/>
            </a:pPr>
            <a:r>
              <a:t/>
            </a:r>
            <a:endParaRPr b="1" sz="2550">
              <a:solidFill>
                <a:srgbClr val="980000"/>
              </a:solidFill>
              <a:highlight>
                <a:srgbClr val="FFFFFF"/>
              </a:highlight>
              <a:latin typeface="Happy Monkey"/>
              <a:ea typeface="Happy Monkey"/>
              <a:cs typeface="Happy Monkey"/>
              <a:sym typeface="Happy Monkey"/>
            </a:endParaRPr>
          </a:p>
        </p:txBody>
      </p:sp>
      <p:sp>
        <p:nvSpPr>
          <p:cNvPr id="254" name="Google Shape;254;p40"/>
          <p:cNvSpPr txBox="1"/>
          <p:nvPr/>
        </p:nvSpPr>
        <p:spPr>
          <a:xfrm>
            <a:off x="4368075" y="1283400"/>
            <a:ext cx="3898800" cy="2786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500"/>
              </a:spcBef>
              <a:spcAft>
                <a:spcPts val="0"/>
              </a:spcAft>
              <a:buNone/>
            </a:pPr>
            <a:r>
              <a:rPr b="1" lang="en" sz="1800">
                <a:solidFill>
                  <a:schemeClr val="lt1"/>
                </a:solidFill>
                <a:latin typeface="Happy Monkey"/>
                <a:ea typeface="Happy Monkey"/>
                <a:cs typeface="Happy Monkey"/>
                <a:sym typeface="Happy Monkey"/>
              </a:rPr>
              <a:t>Now, we walk to school or travel to school by bus, cars, scooters, and bikes.</a:t>
            </a:r>
            <a:endParaRPr b="1" sz="1800">
              <a:solidFill>
                <a:schemeClr val="lt1"/>
              </a:solidFill>
              <a:latin typeface="Happy Monkey"/>
              <a:ea typeface="Happy Monkey"/>
              <a:cs typeface="Happy Monkey"/>
              <a:sym typeface="Happy Monkey"/>
            </a:endParaRPr>
          </a:p>
          <a:p>
            <a:pPr indent="0" lvl="0" marL="0" rtl="0" algn="l">
              <a:lnSpc>
                <a:spcPct val="100000"/>
              </a:lnSpc>
              <a:spcBef>
                <a:spcPts val="1500"/>
              </a:spcBef>
              <a:spcAft>
                <a:spcPts val="0"/>
              </a:spcAft>
              <a:buClr>
                <a:schemeClr val="dk1"/>
              </a:buClr>
              <a:buSzPts val="1100"/>
              <a:buFont typeface="Arial"/>
              <a:buNone/>
            </a:pPr>
            <a:r>
              <a:rPr lang="en" sz="1800">
                <a:solidFill>
                  <a:schemeClr val="lt1"/>
                </a:solidFill>
                <a:latin typeface="Happy Monkey"/>
                <a:ea typeface="Happy Monkey"/>
                <a:cs typeface="Happy Monkey"/>
                <a:sym typeface="Happy Monkey"/>
              </a:rPr>
              <a:t>Noah travels from Te Awamutu every day - that’s  27 minutes by car and 29km.</a:t>
            </a:r>
            <a:endParaRPr sz="1800">
              <a:solidFill>
                <a:schemeClr val="lt1"/>
              </a:solidFill>
              <a:latin typeface="Happy Monkey"/>
              <a:ea typeface="Happy Monkey"/>
              <a:cs typeface="Happy Monkey"/>
              <a:sym typeface="Happy Monkey"/>
            </a:endParaRPr>
          </a:p>
          <a:p>
            <a:pPr indent="0" lvl="0" marL="0" rtl="0" algn="l">
              <a:lnSpc>
                <a:spcPct val="100000"/>
              </a:lnSpc>
              <a:spcBef>
                <a:spcPts val="1500"/>
              </a:spcBef>
              <a:spcAft>
                <a:spcPts val="1500"/>
              </a:spcAft>
              <a:buClr>
                <a:schemeClr val="dk1"/>
              </a:buClr>
              <a:buSzPts val="1100"/>
              <a:buFont typeface="Arial"/>
              <a:buNone/>
            </a:pPr>
            <a:r>
              <a:rPr lang="en" sz="1800">
                <a:solidFill>
                  <a:schemeClr val="lt1"/>
                </a:solidFill>
                <a:latin typeface="Happy Monkey"/>
                <a:ea typeface="Happy Monkey"/>
                <a:cs typeface="Happy Monkey"/>
                <a:sym typeface="Happy Monkey"/>
              </a:rPr>
              <a:t>The rest of our class lives in Hamilton East or close by.</a:t>
            </a:r>
            <a:endParaRPr sz="1800">
              <a:solidFill>
                <a:schemeClr val="lt1"/>
              </a:solidFill>
              <a:latin typeface="Happy Monkey"/>
              <a:ea typeface="Happy Monkey"/>
              <a:cs typeface="Happy Monkey"/>
              <a:sym typeface="Happy Monkey"/>
            </a:endParaRPr>
          </a:p>
        </p:txBody>
      </p:sp>
      <p:pic>
        <p:nvPicPr>
          <p:cNvPr id="255" name="Google Shape;255;p40"/>
          <p:cNvPicPr preferRelativeResize="0"/>
          <p:nvPr/>
        </p:nvPicPr>
        <p:blipFill rotWithShape="1">
          <a:blip r:embed="rId4">
            <a:alphaModFix/>
          </a:blip>
          <a:srcRect b="29358" l="22970" r="0" t="0"/>
          <a:stretch/>
        </p:blipFill>
        <p:spPr>
          <a:xfrm>
            <a:off x="1091450" y="1524700"/>
            <a:ext cx="3173627" cy="21829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Primitives - Chalk Board" id="260" name="Google Shape;260;p41"/>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pic>
        <p:nvPicPr>
          <p:cNvPr descr="horse drawn school bus vintage " id="261" name="Google Shape;261;p41"/>
          <p:cNvPicPr preferRelativeResize="0"/>
          <p:nvPr/>
        </p:nvPicPr>
        <p:blipFill rotWithShape="1">
          <a:blip r:embed="rId4">
            <a:alphaModFix/>
          </a:blip>
          <a:srcRect b="0" l="0" r="0" t="14588"/>
          <a:stretch/>
        </p:blipFill>
        <p:spPr>
          <a:xfrm>
            <a:off x="2295400" y="1631234"/>
            <a:ext cx="4584001" cy="2606441"/>
          </a:xfrm>
          <a:prstGeom prst="rect">
            <a:avLst/>
          </a:prstGeom>
          <a:noFill/>
          <a:ln cap="flat" cmpd="sng" w="9525">
            <a:solidFill>
              <a:schemeClr val="dk1"/>
            </a:solidFill>
            <a:prstDash val="solid"/>
            <a:round/>
            <a:headEnd len="sm" w="sm" type="none"/>
            <a:tailEnd len="sm" w="sm" type="none"/>
          </a:ln>
        </p:spPr>
      </p:pic>
      <p:sp>
        <p:nvSpPr>
          <p:cNvPr id="262" name="Google Shape;262;p41"/>
          <p:cNvSpPr txBox="1"/>
          <p:nvPr/>
        </p:nvSpPr>
        <p:spPr>
          <a:xfrm>
            <a:off x="2277623" y="707111"/>
            <a:ext cx="4584000" cy="738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Then, there were no school buses, or they were horse drawn.</a:t>
            </a:r>
            <a:endParaRPr b="1" sz="1800">
              <a:solidFill>
                <a:schemeClr val="lt1"/>
              </a:solidFill>
              <a:latin typeface="Happy Monkey"/>
              <a:ea typeface="Happy Monkey"/>
              <a:cs typeface="Happy Monkey"/>
              <a:sym typeface="Happy Monkey"/>
            </a:endParaRPr>
          </a:p>
        </p:txBody>
      </p:sp>
      <p:sp>
        <p:nvSpPr>
          <p:cNvPr id="263" name="Google Shape;263;p41"/>
          <p:cNvSpPr txBox="1"/>
          <p:nvPr/>
        </p:nvSpPr>
        <p:spPr>
          <a:xfrm>
            <a:off x="602175" y="4519125"/>
            <a:ext cx="3170700" cy="354000"/>
          </a:xfrm>
          <a:prstGeom prst="rect">
            <a:avLst/>
          </a:prstGeom>
          <a:noFill/>
          <a:ln>
            <a:noFill/>
          </a:ln>
        </p:spPr>
        <p:txBody>
          <a:bodyPr anchorCtr="0" anchor="t" bIns="91425" lIns="91425" spcFirstLastPara="1" rIns="91425" wrap="square" tIns="91425">
            <a:spAutoFit/>
          </a:bodyPr>
          <a:lstStyle/>
          <a:p>
            <a:pPr indent="0" lvl="0" marL="0" rtl="0" algn="l">
              <a:lnSpc>
                <a:spcPct val="104166"/>
              </a:lnSpc>
              <a:spcBef>
                <a:spcPts val="0"/>
              </a:spcBef>
              <a:spcAft>
                <a:spcPts val="0"/>
              </a:spcAft>
              <a:buNone/>
            </a:pPr>
            <a:r>
              <a:rPr lang="en" sz="1100" u="sng">
                <a:solidFill>
                  <a:schemeClr val="dk1"/>
                </a:solidFill>
                <a:latin typeface="Happy Monkey"/>
                <a:ea typeface="Happy Monkey"/>
                <a:cs typeface="Happy Monkey"/>
                <a:sym typeface="Happy Monkey"/>
                <a:hlinkClick r:id="rId5">
                  <a:extLst>
                    <a:ext uri="{A12FA001-AC4F-418D-AE19-62706E023703}">
                      <ahyp:hlinkClr val="tx"/>
                    </a:ext>
                  </a:extLst>
                </a:hlinkClick>
              </a:rPr>
              <a:t>This Is What School Was Like 100 Years Ago</a:t>
            </a:r>
            <a:endParaRPr sz="1100" u="sng">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descr="Primitives - Chalk Board" id="72" name="Google Shape;72;p15"/>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73" name="Google Shape;73;p15"/>
          <p:cNvSpPr txBox="1"/>
          <p:nvPr/>
        </p:nvSpPr>
        <p:spPr>
          <a:xfrm>
            <a:off x="1134350" y="830400"/>
            <a:ext cx="6955500" cy="347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700">
                <a:solidFill>
                  <a:schemeClr val="lt1"/>
                </a:solidFill>
                <a:latin typeface="Happy Monkey"/>
                <a:ea typeface="Happy Monkey"/>
                <a:cs typeface="Happy Monkey"/>
                <a:sym typeface="Happy Monkey"/>
              </a:rPr>
              <a:t>I nga wa o mua</a:t>
            </a:r>
            <a:endParaRPr b="1" sz="2700">
              <a:solidFill>
                <a:schemeClr val="lt1"/>
              </a:solidFill>
              <a:latin typeface="Happy Monkey"/>
              <a:ea typeface="Happy Monkey"/>
              <a:cs typeface="Happy Monkey"/>
              <a:sym typeface="Happy Monkey"/>
            </a:endParaRPr>
          </a:p>
          <a:p>
            <a:pPr indent="0" lvl="0" marL="0" rtl="0" algn="ctr">
              <a:spcBef>
                <a:spcPts val="0"/>
              </a:spcBef>
              <a:spcAft>
                <a:spcPts val="0"/>
              </a:spcAft>
              <a:buClr>
                <a:schemeClr val="dk1"/>
              </a:buClr>
              <a:buSzPts val="1100"/>
              <a:buFont typeface="Arial"/>
              <a:buNone/>
            </a:pPr>
            <a:r>
              <a:rPr b="1" lang="en" sz="2700">
                <a:solidFill>
                  <a:schemeClr val="lt1"/>
                </a:solidFill>
                <a:latin typeface="Happy Monkey"/>
                <a:ea typeface="Happy Monkey"/>
                <a:cs typeface="Happy Monkey"/>
                <a:sym typeface="Happy Monkey"/>
              </a:rPr>
              <a:t>THEN and NOW</a:t>
            </a:r>
            <a:endParaRPr b="1" sz="2700">
              <a:solidFill>
                <a:schemeClr val="lt1"/>
              </a:solidFill>
              <a:latin typeface="Happy Monkey"/>
              <a:ea typeface="Happy Monkey"/>
              <a:cs typeface="Happy Monkey"/>
              <a:sym typeface="Happy Monkey"/>
            </a:endParaRPr>
          </a:p>
          <a:p>
            <a:pPr indent="0" lvl="0" marL="0" rtl="0" algn="ctr">
              <a:lnSpc>
                <a:spcPct val="100000"/>
              </a:lnSpc>
              <a:spcBef>
                <a:spcPts val="0"/>
              </a:spcBef>
              <a:spcAft>
                <a:spcPts val="0"/>
              </a:spcAft>
              <a:buNone/>
            </a:pPr>
            <a:r>
              <a:t/>
            </a:r>
            <a:endParaRPr b="1" sz="2000">
              <a:solidFill>
                <a:schemeClr val="lt1"/>
              </a:solidFill>
              <a:latin typeface="Happy Monkey"/>
              <a:ea typeface="Happy Monkey"/>
              <a:cs typeface="Happy Monkey"/>
              <a:sym typeface="Happy Monkey"/>
            </a:endParaRPr>
          </a:p>
          <a:p>
            <a:pPr indent="0" lvl="0" marL="0" rtl="0" algn="ctr">
              <a:lnSpc>
                <a:spcPct val="100000"/>
              </a:lnSpc>
              <a:spcBef>
                <a:spcPts val="0"/>
              </a:spcBef>
              <a:spcAft>
                <a:spcPts val="0"/>
              </a:spcAft>
              <a:buNone/>
            </a:pPr>
            <a:r>
              <a:rPr b="1" lang="en" sz="2000">
                <a:solidFill>
                  <a:schemeClr val="lt1"/>
                </a:solidFill>
                <a:latin typeface="Happy Monkey"/>
                <a:ea typeface="Happy Monkey"/>
                <a:cs typeface="Happy Monkey"/>
                <a:sym typeface="Happy Monkey"/>
              </a:rPr>
              <a:t>Totara Team - Takahe Hub</a:t>
            </a:r>
            <a:endParaRPr b="1" sz="2000">
              <a:solidFill>
                <a:schemeClr val="lt1"/>
              </a:solidFill>
              <a:latin typeface="Happy Monkey"/>
              <a:ea typeface="Happy Monkey"/>
              <a:cs typeface="Happy Monkey"/>
              <a:sym typeface="Happy Monkey"/>
            </a:endParaRPr>
          </a:p>
          <a:p>
            <a:pPr indent="0" lvl="0" marL="0" rtl="0" algn="ctr">
              <a:lnSpc>
                <a:spcPct val="100000"/>
              </a:lnSpc>
              <a:spcBef>
                <a:spcPts val="0"/>
              </a:spcBef>
              <a:spcAft>
                <a:spcPts val="0"/>
              </a:spcAft>
              <a:buNone/>
            </a:pPr>
            <a:r>
              <a:rPr b="1" lang="en" sz="2000">
                <a:solidFill>
                  <a:schemeClr val="lt1"/>
                </a:solidFill>
                <a:latin typeface="Happy Monkey"/>
                <a:ea typeface="Happy Monkey"/>
                <a:cs typeface="Happy Monkey"/>
                <a:sym typeface="Happy Monkey"/>
              </a:rPr>
              <a:t>Room 19 and Whaea Arna researched </a:t>
            </a:r>
            <a:endParaRPr b="1" sz="2000">
              <a:solidFill>
                <a:schemeClr val="lt1"/>
              </a:solidFill>
              <a:latin typeface="Happy Monkey"/>
              <a:ea typeface="Happy Monkey"/>
              <a:cs typeface="Happy Monkey"/>
              <a:sym typeface="Happy Monkey"/>
            </a:endParaRPr>
          </a:p>
          <a:p>
            <a:pPr indent="0" lvl="0" marL="0" rtl="0" algn="ctr">
              <a:lnSpc>
                <a:spcPct val="100000"/>
              </a:lnSpc>
              <a:spcBef>
                <a:spcPts val="0"/>
              </a:spcBef>
              <a:spcAft>
                <a:spcPts val="0"/>
              </a:spcAft>
              <a:buNone/>
            </a:pPr>
            <a:r>
              <a:rPr b="1" lang="en" sz="2000">
                <a:solidFill>
                  <a:schemeClr val="lt1"/>
                </a:solidFill>
                <a:latin typeface="Happy Monkey"/>
                <a:ea typeface="Happy Monkey"/>
                <a:cs typeface="Happy Monkey"/>
                <a:sym typeface="Happy Monkey"/>
              </a:rPr>
              <a:t>developments and changes</a:t>
            </a:r>
            <a:endParaRPr b="1" sz="2000">
              <a:solidFill>
                <a:schemeClr val="lt1"/>
              </a:solidFill>
              <a:latin typeface="Happy Monkey"/>
              <a:ea typeface="Happy Monkey"/>
              <a:cs typeface="Happy Monkey"/>
              <a:sym typeface="Happy Monkey"/>
            </a:endParaRPr>
          </a:p>
          <a:p>
            <a:pPr indent="0" lvl="0" marL="0" rtl="0" algn="ctr">
              <a:lnSpc>
                <a:spcPct val="100000"/>
              </a:lnSpc>
              <a:spcBef>
                <a:spcPts val="0"/>
              </a:spcBef>
              <a:spcAft>
                <a:spcPts val="0"/>
              </a:spcAft>
              <a:buNone/>
            </a:pPr>
            <a:r>
              <a:rPr b="1" lang="en" sz="2000">
                <a:solidFill>
                  <a:schemeClr val="lt1"/>
                </a:solidFill>
                <a:latin typeface="Happy Monkey"/>
                <a:ea typeface="Happy Monkey"/>
                <a:cs typeface="Happy Monkey"/>
                <a:sym typeface="Happy Monkey"/>
              </a:rPr>
              <a:t>over the last 150 years.</a:t>
            </a:r>
            <a:endParaRPr b="1" sz="2000">
              <a:solidFill>
                <a:schemeClr val="lt1"/>
              </a:solidFill>
              <a:latin typeface="Happy Monkey"/>
              <a:ea typeface="Happy Monkey"/>
              <a:cs typeface="Happy Monkey"/>
              <a:sym typeface="Happy Monkey"/>
            </a:endParaRPr>
          </a:p>
          <a:p>
            <a:pPr indent="0" lvl="0" marL="0" rtl="0" algn="ctr">
              <a:lnSpc>
                <a:spcPct val="100000"/>
              </a:lnSpc>
              <a:spcBef>
                <a:spcPts val="0"/>
              </a:spcBef>
              <a:spcAft>
                <a:spcPts val="0"/>
              </a:spcAft>
              <a:buNone/>
            </a:pPr>
            <a:r>
              <a:t/>
            </a:r>
            <a:endParaRPr b="1" sz="2000">
              <a:solidFill>
                <a:schemeClr val="lt1"/>
              </a:solidFill>
              <a:latin typeface="Happy Monkey"/>
              <a:ea typeface="Happy Monkey"/>
              <a:cs typeface="Happy Monkey"/>
              <a:sym typeface="Happy Monkey"/>
            </a:endParaRPr>
          </a:p>
          <a:p>
            <a:pPr indent="0" lvl="0" marL="0" rtl="0" algn="ctr">
              <a:lnSpc>
                <a:spcPct val="100000"/>
              </a:lnSpc>
              <a:spcBef>
                <a:spcPts val="0"/>
              </a:spcBef>
              <a:spcAft>
                <a:spcPts val="0"/>
              </a:spcAft>
              <a:buNone/>
            </a:pPr>
            <a:r>
              <a:rPr b="1" lang="en" sz="2000">
                <a:solidFill>
                  <a:schemeClr val="lt1"/>
                </a:solidFill>
                <a:latin typeface="Happy Monkey"/>
                <a:ea typeface="Happy Monkey"/>
                <a:cs typeface="Happy Monkey"/>
                <a:sym typeface="Happy Monkey"/>
              </a:rPr>
              <a:t>Thank you to Doreen, Sue, </a:t>
            </a:r>
            <a:endParaRPr b="1" sz="2000">
              <a:solidFill>
                <a:schemeClr val="lt1"/>
              </a:solidFill>
              <a:latin typeface="Happy Monkey"/>
              <a:ea typeface="Happy Monkey"/>
              <a:cs typeface="Happy Monkey"/>
              <a:sym typeface="Happy Monkey"/>
            </a:endParaRPr>
          </a:p>
          <a:p>
            <a:pPr indent="0" lvl="0" marL="0" rtl="0" algn="ctr">
              <a:lnSpc>
                <a:spcPct val="100000"/>
              </a:lnSpc>
              <a:spcBef>
                <a:spcPts val="0"/>
              </a:spcBef>
              <a:spcAft>
                <a:spcPts val="0"/>
              </a:spcAft>
              <a:buNone/>
            </a:pPr>
            <a:r>
              <a:rPr b="1" lang="en" sz="2000">
                <a:solidFill>
                  <a:schemeClr val="lt1"/>
                </a:solidFill>
                <a:latin typeface="Happy Monkey"/>
                <a:ea typeface="Happy Monkey"/>
                <a:cs typeface="Happy Monkey"/>
                <a:sym typeface="Happy Monkey"/>
              </a:rPr>
              <a:t>and Cathy for your support.</a:t>
            </a:r>
            <a:endParaRPr b="1" sz="2000">
              <a:solidFill>
                <a:schemeClr val="lt1"/>
              </a:solidFill>
              <a:latin typeface="Happy Monkey"/>
              <a:ea typeface="Happy Monkey"/>
              <a:cs typeface="Happy Monkey"/>
              <a:sym typeface="Happy Monkey"/>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Primitives - Chalk Board" id="268" name="Google Shape;268;p42"/>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269" name="Google Shape;269;p42"/>
          <p:cNvSpPr txBox="1"/>
          <p:nvPr/>
        </p:nvSpPr>
        <p:spPr>
          <a:xfrm>
            <a:off x="2395023" y="720550"/>
            <a:ext cx="4291500" cy="461700"/>
          </a:xfrm>
          <a:prstGeom prst="rect">
            <a:avLst/>
          </a:prstGeom>
          <a:noFill/>
          <a:ln>
            <a:noFill/>
          </a:ln>
        </p:spPr>
        <p:txBody>
          <a:bodyPr anchorCtr="0" anchor="t" bIns="91425" lIns="91425" spcFirstLastPara="1" rIns="91425" wrap="square" tIns="91425">
            <a:spAutoFit/>
          </a:bodyPr>
          <a:lstStyle/>
          <a:p>
            <a:pPr indent="0" lvl="0" marL="0" rtl="0" algn="l">
              <a:lnSpc>
                <a:spcPct val="189705"/>
              </a:lnSpc>
              <a:spcBef>
                <a:spcPts val="1500"/>
              </a:spcBef>
              <a:spcAft>
                <a:spcPts val="1500"/>
              </a:spcAft>
              <a:buNone/>
            </a:pPr>
            <a:r>
              <a:rPr b="1" lang="en" sz="1800">
                <a:solidFill>
                  <a:schemeClr val="lt1"/>
                </a:solidFill>
                <a:latin typeface="Happy Monkey"/>
                <a:ea typeface="Happy Monkey"/>
                <a:cs typeface="Happy Monkey"/>
                <a:sym typeface="Happy Monkey"/>
              </a:rPr>
              <a:t>Now, our s</a:t>
            </a:r>
            <a:r>
              <a:rPr b="1" lang="en" sz="1800">
                <a:solidFill>
                  <a:schemeClr val="lt1"/>
                </a:solidFill>
                <a:latin typeface="Happy Monkey"/>
                <a:ea typeface="Happy Monkey"/>
                <a:cs typeface="Happy Monkey"/>
                <a:sym typeface="Happy Monkey"/>
              </a:rPr>
              <a:t>chool bus runs on petrol.</a:t>
            </a:r>
            <a:endParaRPr b="1" sz="1800">
              <a:solidFill>
                <a:schemeClr val="lt1"/>
              </a:solidFill>
              <a:latin typeface="Happy Monkey"/>
              <a:ea typeface="Happy Monkey"/>
              <a:cs typeface="Happy Monkey"/>
              <a:sym typeface="Happy Monkey"/>
            </a:endParaRPr>
          </a:p>
        </p:txBody>
      </p:sp>
      <p:pic>
        <p:nvPicPr>
          <p:cNvPr id="270" name="Google Shape;270;p42"/>
          <p:cNvPicPr preferRelativeResize="0"/>
          <p:nvPr/>
        </p:nvPicPr>
        <p:blipFill rotWithShape="1">
          <a:blip r:embed="rId4">
            <a:alphaModFix/>
          </a:blip>
          <a:srcRect b="10112" l="0" r="11449" t="0"/>
          <a:stretch/>
        </p:blipFill>
        <p:spPr>
          <a:xfrm>
            <a:off x="2755250" y="1367700"/>
            <a:ext cx="3571052" cy="27185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descr="Primitives - Chalk Board" id="275" name="Google Shape;275;p43"/>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276" name="Google Shape;276;p43"/>
          <p:cNvSpPr txBox="1"/>
          <p:nvPr/>
        </p:nvSpPr>
        <p:spPr>
          <a:xfrm>
            <a:off x="5086350" y="1066800"/>
            <a:ext cx="3170700" cy="2628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500"/>
              </a:spcBef>
              <a:spcAft>
                <a:spcPts val="0"/>
              </a:spcAft>
              <a:buNone/>
            </a:pPr>
            <a:r>
              <a:rPr b="1" lang="en" sz="1800">
                <a:solidFill>
                  <a:schemeClr val="lt1"/>
                </a:solidFill>
                <a:latin typeface="Happy Monkey"/>
                <a:ea typeface="Happy Monkey"/>
                <a:cs typeface="Happy Monkey"/>
                <a:sym typeface="Happy Monkey"/>
              </a:rPr>
              <a:t>Then, there were                    Māori Native Schools</a:t>
            </a:r>
            <a:endParaRPr b="1" sz="1800">
              <a:solidFill>
                <a:schemeClr val="lt1"/>
              </a:solidFill>
              <a:latin typeface="Happy Monkey"/>
              <a:ea typeface="Happy Monkey"/>
              <a:cs typeface="Happy Monkey"/>
              <a:sym typeface="Happy Monkey"/>
            </a:endParaRPr>
          </a:p>
          <a:p>
            <a:pPr indent="0" lvl="0" marL="0" rtl="0" algn="l">
              <a:lnSpc>
                <a:spcPct val="100000"/>
              </a:lnSpc>
              <a:spcBef>
                <a:spcPts val="1500"/>
              </a:spcBef>
              <a:spcAft>
                <a:spcPts val="0"/>
              </a:spcAft>
              <a:buNone/>
            </a:pPr>
            <a:r>
              <a:rPr b="1" lang="en" sz="1800">
                <a:solidFill>
                  <a:schemeClr val="lt1"/>
                </a:solidFill>
                <a:latin typeface="Happy Monkey"/>
                <a:ea typeface="Happy Monkey"/>
                <a:cs typeface="Happy Monkey"/>
                <a:sym typeface="Happy Monkey"/>
              </a:rPr>
              <a:t>1867 - 1969</a:t>
            </a:r>
            <a:endParaRPr b="1" sz="1800">
              <a:solidFill>
                <a:schemeClr val="lt1"/>
              </a:solidFill>
              <a:latin typeface="Happy Monkey"/>
              <a:ea typeface="Happy Monkey"/>
              <a:cs typeface="Happy Monkey"/>
              <a:sym typeface="Happy Monkey"/>
            </a:endParaRPr>
          </a:p>
          <a:p>
            <a:pPr indent="0" lvl="0" marL="0" rtl="0" algn="l">
              <a:lnSpc>
                <a:spcPct val="100000"/>
              </a:lnSpc>
              <a:spcBef>
                <a:spcPts val="1500"/>
              </a:spcBef>
              <a:spcAft>
                <a:spcPts val="1500"/>
              </a:spcAft>
              <a:buNone/>
            </a:pPr>
            <a:r>
              <a:rPr lang="en" sz="1800">
                <a:solidFill>
                  <a:schemeClr val="lt1"/>
                </a:solidFill>
                <a:latin typeface="Happy Monkey"/>
                <a:ea typeface="Happy Monkey"/>
                <a:cs typeface="Happy Monkey"/>
                <a:sym typeface="Happy Monkey"/>
              </a:rPr>
              <a:t>School was segregated and Māori were punished for speaking Te Reo Māori.</a:t>
            </a:r>
            <a:endParaRPr sz="1800">
              <a:solidFill>
                <a:schemeClr val="lt1"/>
              </a:solidFill>
              <a:latin typeface="Happy Monkey"/>
              <a:ea typeface="Happy Monkey"/>
              <a:cs typeface="Happy Monkey"/>
              <a:sym typeface="Happy Monkey"/>
            </a:endParaRPr>
          </a:p>
        </p:txBody>
      </p:sp>
      <p:pic>
        <p:nvPicPr>
          <p:cNvPr descr="Inside Karioi native school" id="277" name="Google Shape;277;p43"/>
          <p:cNvPicPr preferRelativeResize="0"/>
          <p:nvPr/>
        </p:nvPicPr>
        <p:blipFill>
          <a:blip r:embed="rId4">
            <a:alphaModFix/>
          </a:blip>
          <a:stretch>
            <a:fillRect/>
          </a:stretch>
        </p:blipFill>
        <p:spPr>
          <a:xfrm>
            <a:off x="1362475" y="977850"/>
            <a:ext cx="3228450" cy="3124300"/>
          </a:xfrm>
          <a:prstGeom prst="rect">
            <a:avLst/>
          </a:prstGeom>
          <a:noFill/>
          <a:ln cap="flat" cmpd="sng" w="9525">
            <a:solidFill>
              <a:schemeClr val="dk1"/>
            </a:solidFill>
            <a:prstDash val="solid"/>
            <a:round/>
            <a:headEnd len="sm" w="sm" type="none"/>
            <a:tailEnd len="sm" w="sm" type="none"/>
          </a:ln>
        </p:spPr>
      </p:pic>
      <p:sp>
        <p:nvSpPr>
          <p:cNvPr id="278" name="Google Shape;278;p43"/>
          <p:cNvSpPr txBox="1"/>
          <p:nvPr/>
        </p:nvSpPr>
        <p:spPr>
          <a:xfrm>
            <a:off x="5162550" y="3651700"/>
            <a:ext cx="3078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Happy Monkey"/>
                <a:ea typeface="Happy Monkey"/>
                <a:cs typeface="Happy Monkey"/>
                <a:sym typeface="Happy Monkey"/>
              </a:rPr>
              <a:t>Image </a:t>
            </a:r>
            <a:r>
              <a:rPr lang="en" sz="900">
                <a:solidFill>
                  <a:schemeClr val="lt1"/>
                </a:solidFill>
                <a:latin typeface="Happy Monkey"/>
                <a:ea typeface="Happy Monkey"/>
                <a:cs typeface="Happy Monkey"/>
                <a:sym typeface="Happy Monkey"/>
              </a:rPr>
              <a:t> from </a:t>
            </a:r>
            <a:r>
              <a:rPr lang="en" sz="900">
                <a:solidFill>
                  <a:schemeClr val="lt1"/>
                </a:solidFill>
                <a:uFill>
                  <a:noFill/>
                </a:uFill>
                <a:latin typeface="Happy Monkey"/>
                <a:ea typeface="Happy Monkey"/>
                <a:cs typeface="Happy Monkey"/>
                <a:sym typeface="Happy Monkey"/>
                <a:hlinkClick r:id="rId5">
                  <a:extLst>
                    <a:ext uri="{A12FA001-AC4F-418D-AE19-62706E023703}">
                      <ahyp:hlinkClr val="tx"/>
                    </a:ext>
                  </a:extLst>
                </a:hlinkClick>
              </a:rPr>
              <a:t>https://teara.govt.nz/</a:t>
            </a:r>
            <a:r>
              <a:rPr lang="en" sz="900">
                <a:solidFill>
                  <a:schemeClr val="lt1"/>
                </a:solidFill>
                <a:latin typeface="Happy Monkey"/>
                <a:ea typeface="Happy Monkey"/>
                <a:cs typeface="Happy Monkey"/>
                <a:sym typeface="Happy Monkey"/>
              </a:rPr>
              <a:t> </a:t>
            </a:r>
            <a:r>
              <a:rPr lang="en" sz="900">
                <a:solidFill>
                  <a:schemeClr val="lt1"/>
                </a:solidFill>
                <a:uFill>
                  <a:noFill/>
                </a:uFill>
                <a:latin typeface="Happy Monkey"/>
                <a:ea typeface="Happy Monkey"/>
                <a:cs typeface="Happy Monkey"/>
                <a:sym typeface="Happy Monkey"/>
                <a:hlinkClick r:id="rId6">
                  <a:extLst>
                    <a:ext uri="{A12FA001-AC4F-418D-AE19-62706E023703}">
                      <ahyp:hlinkClr val="tx"/>
                    </a:ext>
                  </a:extLst>
                </a:hlinkClick>
              </a:rPr>
              <a:t>Auckland City Libraries - Tāmaki Pātaka Kōrero</a:t>
            </a:r>
            <a:r>
              <a:rPr lang="en" sz="900">
                <a:solidFill>
                  <a:schemeClr val="lt1"/>
                </a:solidFill>
                <a:latin typeface="Happy Monkey"/>
                <a:ea typeface="Happy Monkey"/>
                <a:cs typeface="Happy Monkey"/>
                <a:sym typeface="Happy Monkey"/>
              </a:rPr>
              <a:t>, Sir George Grey Special Collections Reference: 7-A12343</a:t>
            </a:r>
            <a:endParaRPr sz="900">
              <a:solidFill>
                <a:schemeClr val="lt1"/>
              </a:solidFill>
              <a:latin typeface="Happy Monkey"/>
              <a:ea typeface="Happy Monkey"/>
              <a:cs typeface="Happy Monkey"/>
              <a:sym typeface="Happy Monkey"/>
            </a:endParaRPr>
          </a:p>
        </p:txBody>
      </p:sp>
      <p:sp>
        <p:nvSpPr>
          <p:cNvPr id="279" name="Google Shape;279;p43"/>
          <p:cNvSpPr txBox="1"/>
          <p:nvPr/>
        </p:nvSpPr>
        <p:spPr>
          <a:xfrm>
            <a:off x="-671225" y="1830400"/>
            <a:ext cx="50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cxnSp>
        <p:nvCxnSpPr>
          <p:cNvPr id="280" name="Google Shape;280;p43"/>
          <p:cNvCxnSpPr/>
          <p:nvPr/>
        </p:nvCxnSpPr>
        <p:spPr>
          <a:xfrm flipH="1" rot="10800000">
            <a:off x="5883575" y="711500"/>
            <a:ext cx="90300" cy="2400"/>
          </a:xfrm>
          <a:prstGeom prst="straightConnector1">
            <a:avLst/>
          </a:prstGeom>
          <a:noFill/>
          <a:ln cap="flat" cmpd="sng" w="28575">
            <a:solidFill>
              <a:srgbClr val="980000"/>
            </a:solidFill>
            <a:prstDash val="solid"/>
            <a:round/>
            <a:headEnd len="med" w="med" type="none"/>
            <a:tailEnd len="med" w="med" type="none"/>
          </a:ln>
        </p:spPr>
      </p:cxnSp>
      <p:sp>
        <p:nvSpPr>
          <p:cNvPr id="281" name="Google Shape;281;p43"/>
          <p:cNvSpPr txBox="1"/>
          <p:nvPr/>
        </p:nvSpPr>
        <p:spPr>
          <a:xfrm>
            <a:off x="886400" y="4541900"/>
            <a:ext cx="3143700" cy="431100"/>
          </a:xfrm>
          <a:prstGeom prst="rect">
            <a:avLst/>
          </a:prstGeom>
          <a:noFill/>
          <a:ln>
            <a:noFill/>
          </a:ln>
        </p:spPr>
        <p:txBody>
          <a:bodyPr anchorCtr="0" anchor="t" bIns="91425" lIns="91425" spcFirstLastPara="1" rIns="91425" wrap="square" tIns="91425">
            <a:spAutoFit/>
          </a:bodyPr>
          <a:lstStyle/>
          <a:p>
            <a:pPr indent="0" lvl="0" marL="0" marR="48943" rtl="0" algn="l">
              <a:lnSpc>
                <a:spcPct val="100000"/>
              </a:lnSpc>
              <a:spcBef>
                <a:spcPts val="0"/>
              </a:spcBef>
              <a:spcAft>
                <a:spcPts val="0"/>
              </a:spcAft>
              <a:buNone/>
            </a:pPr>
            <a:r>
              <a:rPr lang="en" sz="1600" u="sng">
                <a:solidFill>
                  <a:schemeClr val="dk1"/>
                </a:solidFill>
                <a:latin typeface="Happy Monkey"/>
                <a:ea typeface="Happy Monkey"/>
                <a:cs typeface="Happy Monkey"/>
                <a:sym typeface="Happy Monkey"/>
                <a:hlinkClick r:id="rId7">
                  <a:extLst>
                    <a:ext uri="{A12FA001-AC4F-418D-AE19-62706E023703}">
                      <ahyp:hlinkClr val="tx"/>
                    </a:ext>
                  </a:extLst>
                </a:hlinkClick>
              </a:rPr>
              <a:t>The native schools system</a:t>
            </a:r>
            <a:endParaRPr sz="1600" u="sng">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pic>
        <p:nvPicPr>
          <p:cNvPr descr="Primitives - Chalk Board" id="286" name="Google Shape;286;p44"/>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287" name="Google Shape;287;p44"/>
          <p:cNvSpPr txBox="1"/>
          <p:nvPr/>
        </p:nvSpPr>
        <p:spPr>
          <a:xfrm>
            <a:off x="5199275" y="928201"/>
            <a:ext cx="3075900" cy="334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500"/>
              </a:spcBef>
              <a:spcAft>
                <a:spcPts val="0"/>
              </a:spcAft>
              <a:buNone/>
            </a:pPr>
            <a:r>
              <a:rPr b="1" lang="en" sz="1800">
                <a:solidFill>
                  <a:schemeClr val="lt1"/>
                </a:solidFill>
                <a:latin typeface="Happy Monkey"/>
                <a:ea typeface="Happy Monkey"/>
                <a:cs typeface="Happy Monkey"/>
                <a:sym typeface="Happy Monkey"/>
              </a:rPr>
              <a:t>Now, our school is diverse.</a:t>
            </a:r>
            <a:endParaRPr b="1" sz="1800">
              <a:solidFill>
                <a:schemeClr val="lt1"/>
              </a:solidFill>
              <a:latin typeface="Happy Monkey"/>
              <a:ea typeface="Happy Monkey"/>
              <a:cs typeface="Happy Monkey"/>
              <a:sym typeface="Happy Monkey"/>
            </a:endParaRPr>
          </a:p>
          <a:p>
            <a:pPr indent="0" lvl="0" marL="0" rtl="0" algn="l">
              <a:lnSpc>
                <a:spcPct val="100000"/>
              </a:lnSpc>
              <a:spcBef>
                <a:spcPts val="1500"/>
              </a:spcBef>
              <a:spcAft>
                <a:spcPts val="0"/>
              </a:spcAft>
              <a:buNone/>
            </a:pPr>
            <a:r>
              <a:rPr lang="en" sz="1800">
                <a:solidFill>
                  <a:schemeClr val="lt1"/>
                </a:solidFill>
                <a:latin typeface="Happy Monkey"/>
                <a:ea typeface="Happy Monkey"/>
                <a:cs typeface="Happy Monkey"/>
                <a:sym typeface="Happy Monkey"/>
              </a:rPr>
              <a:t>There are at least 9 nationalities in our classroom and 16+ in   our school.</a:t>
            </a:r>
            <a:endParaRPr sz="1800">
              <a:solidFill>
                <a:schemeClr val="lt1"/>
              </a:solidFill>
              <a:latin typeface="Happy Monkey"/>
              <a:ea typeface="Happy Monkey"/>
              <a:cs typeface="Happy Monkey"/>
              <a:sym typeface="Happy Monkey"/>
            </a:endParaRPr>
          </a:p>
          <a:p>
            <a:pPr indent="0" lvl="0" marL="0" rtl="0" algn="l">
              <a:lnSpc>
                <a:spcPct val="100000"/>
              </a:lnSpc>
              <a:spcBef>
                <a:spcPts val="1500"/>
              </a:spcBef>
              <a:spcAft>
                <a:spcPts val="1500"/>
              </a:spcAft>
              <a:buClr>
                <a:schemeClr val="dk1"/>
              </a:buClr>
              <a:buSzPts val="1100"/>
              <a:buFont typeface="Arial"/>
              <a:buNone/>
            </a:pPr>
            <a:r>
              <a:rPr lang="en" sz="1800">
                <a:solidFill>
                  <a:schemeClr val="lt1"/>
                </a:solidFill>
                <a:latin typeface="Happy Monkey"/>
                <a:ea typeface="Happy Monkey"/>
                <a:cs typeface="Happy Monkey"/>
                <a:sym typeface="Happy Monkey"/>
              </a:rPr>
              <a:t>We value, respect, and learn our pepeha, karakia, Te Reo Māori, Tikanga, and Kapahaka.</a:t>
            </a:r>
            <a:endParaRPr sz="1800">
              <a:solidFill>
                <a:schemeClr val="lt1"/>
              </a:solidFill>
              <a:latin typeface="Happy Monkey"/>
              <a:ea typeface="Happy Monkey"/>
              <a:cs typeface="Happy Monkey"/>
              <a:sym typeface="Happy Monkey"/>
            </a:endParaRPr>
          </a:p>
        </p:txBody>
      </p:sp>
      <p:pic>
        <p:nvPicPr>
          <p:cNvPr id="288" name="Google Shape;288;p44"/>
          <p:cNvPicPr preferRelativeResize="0"/>
          <p:nvPr/>
        </p:nvPicPr>
        <p:blipFill rotWithShape="1">
          <a:blip r:embed="rId4">
            <a:alphaModFix/>
          </a:blip>
          <a:srcRect b="5648" l="3553" r="3171" t="13771"/>
          <a:stretch/>
        </p:blipFill>
        <p:spPr>
          <a:xfrm>
            <a:off x="1076550" y="1309200"/>
            <a:ext cx="4047027" cy="261202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Primitives - Chalk Board" id="293" name="Google Shape;293;p45"/>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pic>
        <p:nvPicPr>
          <p:cNvPr descr="Catholic Elementary School Class Portrait, USA, circa 1930" id="294" name="Google Shape;294;p45"/>
          <p:cNvPicPr preferRelativeResize="0"/>
          <p:nvPr/>
        </p:nvPicPr>
        <p:blipFill rotWithShape="1">
          <a:blip r:embed="rId4">
            <a:alphaModFix/>
          </a:blip>
          <a:srcRect b="18830" l="8181" r="3087" t="20427"/>
          <a:stretch/>
        </p:blipFill>
        <p:spPr>
          <a:xfrm>
            <a:off x="1332650" y="1459825"/>
            <a:ext cx="6097724" cy="2715000"/>
          </a:xfrm>
          <a:prstGeom prst="rect">
            <a:avLst/>
          </a:prstGeom>
          <a:noFill/>
          <a:ln cap="flat" cmpd="sng" w="9525">
            <a:solidFill>
              <a:schemeClr val="dk1"/>
            </a:solidFill>
            <a:prstDash val="solid"/>
            <a:round/>
            <a:headEnd len="sm" w="sm" type="none"/>
            <a:tailEnd len="sm" w="sm" type="none"/>
          </a:ln>
        </p:spPr>
      </p:pic>
      <p:sp>
        <p:nvSpPr>
          <p:cNvPr id="295" name="Google Shape;295;p45"/>
          <p:cNvSpPr txBox="1"/>
          <p:nvPr/>
        </p:nvSpPr>
        <p:spPr>
          <a:xfrm>
            <a:off x="1082425" y="800176"/>
            <a:ext cx="7017000" cy="4617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1500"/>
              </a:spcBef>
              <a:spcAft>
                <a:spcPts val="1500"/>
              </a:spcAft>
              <a:buNone/>
            </a:pPr>
            <a:r>
              <a:rPr b="1" lang="en" sz="1800">
                <a:solidFill>
                  <a:schemeClr val="lt1"/>
                </a:solidFill>
                <a:latin typeface="Happy Monkey"/>
                <a:ea typeface="Happy Monkey"/>
                <a:cs typeface="Happy Monkey"/>
                <a:sym typeface="Happy Monkey"/>
              </a:rPr>
              <a:t>Then, the school classroom had rows of desks.</a:t>
            </a:r>
            <a:endParaRPr sz="1800">
              <a:solidFill>
                <a:schemeClr val="lt1"/>
              </a:solidFill>
              <a:latin typeface="Happy Monkey"/>
              <a:ea typeface="Happy Monkey"/>
              <a:cs typeface="Happy Monkey"/>
              <a:sym typeface="Happy Monkey"/>
            </a:endParaRPr>
          </a:p>
        </p:txBody>
      </p:sp>
      <p:sp>
        <p:nvSpPr>
          <p:cNvPr id="296" name="Google Shape;296;p45"/>
          <p:cNvSpPr txBox="1"/>
          <p:nvPr/>
        </p:nvSpPr>
        <p:spPr>
          <a:xfrm>
            <a:off x="602175" y="4519125"/>
            <a:ext cx="3170700" cy="354000"/>
          </a:xfrm>
          <a:prstGeom prst="rect">
            <a:avLst/>
          </a:prstGeom>
          <a:noFill/>
          <a:ln>
            <a:noFill/>
          </a:ln>
        </p:spPr>
        <p:txBody>
          <a:bodyPr anchorCtr="0" anchor="t" bIns="91425" lIns="91425" spcFirstLastPara="1" rIns="91425" wrap="square" tIns="91425">
            <a:spAutoFit/>
          </a:bodyPr>
          <a:lstStyle/>
          <a:p>
            <a:pPr indent="0" lvl="0" marL="0" rtl="0" algn="l">
              <a:lnSpc>
                <a:spcPct val="104166"/>
              </a:lnSpc>
              <a:spcBef>
                <a:spcPts val="0"/>
              </a:spcBef>
              <a:spcAft>
                <a:spcPts val="0"/>
              </a:spcAft>
              <a:buNone/>
            </a:pPr>
            <a:r>
              <a:rPr lang="en" sz="1100" u="sng">
                <a:solidFill>
                  <a:schemeClr val="dk1"/>
                </a:solidFill>
                <a:latin typeface="Happy Monkey"/>
                <a:ea typeface="Happy Monkey"/>
                <a:cs typeface="Happy Monkey"/>
                <a:sym typeface="Happy Monkey"/>
                <a:hlinkClick r:id="rId5">
                  <a:extLst>
                    <a:ext uri="{A12FA001-AC4F-418D-AE19-62706E023703}">
                      <ahyp:hlinkClr val="tx"/>
                    </a:ext>
                  </a:extLst>
                </a:hlinkClick>
              </a:rPr>
              <a:t>This Is What School Was Like 100 Years Ago</a:t>
            </a:r>
            <a:endParaRPr sz="1100" u="sng">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Primitives - Chalk Board" id="301" name="Google Shape;301;p46"/>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302" name="Google Shape;302;p46"/>
          <p:cNvSpPr txBox="1"/>
          <p:nvPr/>
        </p:nvSpPr>
        <p:spPr>
          <a:xfrm>
            <a:off x="1056700" y="923875"/>
            <a:ext cx="7017000" cy="4617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1500"/>
              </a:spcBef>
              <a:spcAft>
                <a:spcPts val="1500"/>
              </a:spcAft>
              <a:buNone/>
            </a:pPr>
            <a:r>
              <a:rPr b="1" lang="en" sz="1800">
                <a:solidFill>
                  <a:schemeClr val="lt1"/>
                </a:solidFill>
                <a:latin typeface="Happy Monkey"/>
                <a:ea typeface="Happy Monkey"/>
                <a:cs typeface="Happy Monkey"/>
                <a:sym typeface="Happy Monkey"/>
              </a:rPr>
              <a:t>Now, our classroom looks very different. </a:t>
            </a:r>
            <a:endParaRPr sz="1800">
              <a:solidFill>
                <a:schemeClr val="lt1"/>
              </a:solidFill>
            </a:endParaRPr>
          </a:p>
        </p:txBody>
      </p:sp>
      <p:pic>
        <p:nvPicPr>
          <p:cNvPr id="303" name="Google Shape;303;p46"/>
          <p:cNvPicPr preferRelativeResize="0"/>
          <p:nvPr/>
        </p:nvPicPr>
        <p:blipFill rotWithShape="1">
          <a:blip r:embed="rId4">
            <a:alphaModFix/>
          </a:blip>
          <a:srcRect b="19252" l="9274" r="6790" t="24633"/>
          <a:stretch/>
        </p:blipFill>
        <p:spPr>
          <a:xfrm>
            <a:off x="1778825" y="1419600"/>
            <a:ext cx="5756027" cy="288620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descr="Primitives - Chalk Board" id="308" name="Google Shape;308;p47"/>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309" name="Google Shape;309;p47"/>
          <p:cNvSpPr txBox="1"/>
          <p:nvPr/>
        </p:nvSpPr>
        <p:spPr>
          <a:xfrm>
            <a:off x="830775" y="4595325"/>
            <a:ext cx="3170700" cy="354000"/>
          </a:xfrm>
          <a:prstGeom prst="rect">
            <a:avLst/>
          </a:prstGeom>
          <a:noFill/>
          <a:ln>
            <a:noFill/>
          </a:ln>
        </p:spPr>
        <p:txBody>
          <a:bodyPr anchorCtr="0" anchor="t" bIns="91425" lIns="91425" spcFirstLastPara="1" rIns="91425" wrap="square" tIns="91425">
            <a:spAutoFit/>
          </a:bodyPr>
          <a:lstStyle/>
          <a:p>
            <a:pPr indent="0" lvl="0" marL="0" rtl="0" algn="l">
              <a:lnSpc>
                <a:spcPct val="104166"/>
              </a:lnSpc>
              <a:spcBef>
                <a:spcPts val="0"/>
              </a:spcBef>
              <a:spcAft>
                <a:spcPts val="0"/>
              </a:spcAft>
              <a:buNone/>
            </a:pPr>
            <a:r>
              <a:rPr lang="en" sz="1100" u="sng">
                <a:solidFill>
                  <a:schemeClr val="dk1"/>
                </a:solidFill>
                <a:latin typeface="Happy Monkey"/>
                <a:ea typeface="Happy Monkey"/>
                <a:cs typeface="Happy Monkey"/>
                <a:sym typeface="Happy Monkey"/>
                <a:hlinkClick r:id="rId4">
                  <a:extLst>
                    <a:ext uri="{A12FA001-AC4F-418D-AE19-62706E023703}">
                      <ahyp:hlinkClr val="tx"/>
                    </a:ext>
                  </a:extLst>
                </a:hlinkClick>
              </a:rPr>
              <a:t>This Is What School Was Like 100 Years Ago</a:t>
            </a:r>
            <a:endParaRPr u="sng">
              <a:solidFill>
                <a:schemeClr val="dk1"/>
              </a:solidFill>
            </a:endParaRPr>
          </a:p>
        </p:txBody>
      </p:sp>
      <p:pic>
        <p:nvPicPr>
          <p:cNvPr descr="school sports uniform vintage" id="310" name="Google Shape;310;p47"/>
          <p:cNvPicPr preferRelativeResize="0"/>
          <p:nvPr/>
        </p:nvPicPr>
        <p:blipFill>
          <a:blip r:embed="rId5">
            <a:alphaModFix/>
          </a:blip>
          <a:stretch>
            <a:fillRect/>
          </a:stretch>
        </p:blipFill>
        <p:spPr>
          <a:xfrm>
            <a:off x="2438400" y="1324750"/>
            <a:ext cx="4353408" cy="2904350"/>
          </a:xfrm>
          <a:prstGeom prst="rect">
            <a:avLst/>
          </a:prstGeom>
          <a:noFill/>
          <a:ln cap="flat" cmpd="sng" w="9525">
            <a:solidFill>
              <a:schemeClr val="dk1"/>
            </a:solidFill>
            <a:prstDash val="solid"/>
            <a:round/>
            <a:headEnd len="sm" w="sm" type="none"/>
            <a:tailEnd len="sm" w="sm" type="none"/>
          </a:ln>
        </p:spPr>
      </p:pic>
      <p:sp>
        <p:nvSpPr>
          <p:cNvPr id="311" name="Google Shape;311;p47"/>
          <p:cNvSpPr txBox="1"/>
          <p:nvPr/>
        </p:nvSpPr>
        <p:spPr>
          <a:xfrm>
            <a:off x="1106600" y="775234"/>
            <a:ext cx="7017000" cy="4617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1500"/>
              </a:spcBef>
              <a:spcAft>
                <a:spcPts val="1500"/>
              </a:spcAft>
              <a:buNone/>
            </a:pPr>
            <a:r>
              <a:rPr b="1" lang="en" sz="1800">
                <a:solidFill>
                  <a:schemeClr val="lt1"/>
                </a:solidFill>
                <a:latin typeface="Happy Monkey"/>
                <a:ea typeface="Happy Monkey"/>
                <a:cs typeface="Happy Monkey"/>
                <a:sym typeface="Happy Monkey"/>
              </a:rPr>
              <a:t>S</a:t>
            </a:r>
            <a:r>
              <a:rPr b="1" lang="en" sz="1800">
                <a:solidFill>
                  <a:schemeClr val="lt1"/>
                </a:solidFill>
                <a:latin typeface="Happy Monkey"/>
                <a:ea typeface="Happy Monkey"/>
                <a:cs typeface="Happy Monkey"/>
                <a:sym typeface="Happy Monkey"/>
              </a:rPr>
              <a:t>ports </a:t>
            </a:r>
            <a:r>
              <a:rPr b="1" lang="en" sz="1800">
                <a:solidFill>
                  <a:schemeClr val="lt1"/>
                </a:solidFill>
                <a:latin typeface="Happy Monkey"/>
                <a:ea typeface="Happy Monkey"/>
                <a:cs typeface="Happy Monkey"/>
                <a:sym typeface="Happy Monkey"/>
              </a:rPr>
              <a:t>U</a:t>
            </a:r>
            <a:r>
              <a:rPr b="1" lang="en" sz="1800">
                <a:solidFill>
                  <a:schemeClr val="lt1"/>
                </a:solidFill>
                <a:latin typeface="Happy Monkey"/>
                <a:ea typeface="Happy Monkey"/>
                <a:cs typeface="Happy Monkey"/>
                <a:sym typeface="Happy Monkey"/>
              </a:rPr>
              <a:t>niforms</a:t>
            </a:r>
            <a:endParaRPr sz="1800">
              <a:solidFill>
                <a:schemeClr val="lt1"/>
              </a:solidFill>
              <a:latin typeface="Happy Monkey"/>
              <a:ea typeface="Happy Monkey"/>
              <a:cs typeface="Happy Monkey"/>
              <a:sym typeface="Happy Monke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Primitives - Chalk Board" id="316" name="Google Shape;316;p48"/>
          <p:cNvPicPr preferRelativeResize="0"/>
          <p:nvPr/>
        </p:nvPicPr>
        <p:blipFill rotWithShape="1">
          <a:blip r:embed="rId3">
            <a:alphaModFix/>
          </a:blip>
          <a:srcRect b="3557" l="3338" r="2614" t="3557"/>
          <a:stretch/>
        </p:blipFill>
        <p:spPr>
          <a:xfrm>
            <a:off x="37238" y="31750"/>
            <a:ext cx="9144000" cy="5079994"/>
          </a:xfrm>
          <a:prstGeom prst="rect">
            <a:avLst/>
          </a:prstGeom>
          <a:noFill/>
          <a:ln>
            <a:noFill/>
          </a:ln>
        </p:spPr>
      </p:pic>
      <p:sp>
        <p:nvSpPr>
          <p:cNvPr id="317" name="Google Shape;317;p48"/>
          <p:cNvSpPr txBox="1"/>
          <p:nvPr/>
        </p:nvSpPr>
        <p:spPr>
          <a:xfrm>
            <a:off x="830775" y="4595325"/>
            <a:ext cx="3170700" cy="354000"/>
          </a:xfrm>
          <a:prstGeom prst="rect">
            <a:avLst/>
          </a:prstGeom>
          <a:noFill/>
          <a:ln>
            <a:noFill/>
          </a:ln>
        </p:spPr>
        <p:txBody>
          <a:bodyPr anchorCtr="0" anchor="t" bIns="91425" lIns="91425" spcFirstLastPara="1" rIns="91425" wrap="square" tIns="91425">
            <a:spAutoFit/>
          </a:bodyPr>
          <a:lstStyle/>
          <a:p>
            <a:pPr indent="0" lvl="0" marL="0" rtl="0" algn="l">
              <a:lnSpc>
                <a:spcPct val="104166"/>
              </a:lnSpc>
              <a:spcBef>
                <a:spcPts val="0"/>
              </a:spcBef>
              <a:spcAft>
                <a:spcPts val="0"/>
              </a:spcAft>
              <a:buNone/>
            </a:pPr>
            <a:r>
              <a:rPr lang="en" sz="1100" u="sng">
                <a:solidFill>
                  <a:schemeClr val="dk1"/>
                </a:solidFill>
                <a:latin typeface="Happy Monkey"/>
                <a:ea typeface="Happy Monkey"/>
                <a:cs typeface="Happy Monkey"/>
                <a:sym typeface="Happy Monkey"/>
                <a:hlinkClick r:id="rId4">
                  <a:extLst>
                    <a:ext uri="{A12FA001-AC4F-418D-AE19-62706E023703}">
                      <ahyp:hlinkClr val="tx"/>
                    </a:ext>
                  </a:extLst>
                </a:hlinkClick>
              </a:rPr>
              <a:t>This Is What School Was Like 100 Years Ago</a:t>
            </a:r>
            <a:endParaRPr u="sng">
              <a:solidFill>
                <a:schemeClr val="dk1"/>
              </a:solidFill>
            </a:endParaRPr>
          </a:p>
        </p:txBody>
      </p:sp>
      <p:pic>
        <p:nvPicPr>
          <p:cNvPr id="318" name="Google Shape;318;p48"/>
          <p:cNvPicPr preferRelativeResize="0"/>
          <p:nvPr/>
        </p:nvPicPr>
        <p:blipFill rotWithShape="1">
          <a:blip r:embed="rId5">
            <a:alphaModFix/>
          </a:blip>
          <a:srcRect b="0" l="0" r="0" t="19361"/>
          <a:stretch/>
        </p:blipFill>
        <p:spPr>
          <a:xfrm flipH="1">
            <a:off x="2176249" y="1322375"/>
            <a:ext cx="4865976" cy="2931400"/>
          </a:xfrm>
          <a:prstGeom prst="rect">
            <a:avLst/>
          </a:prstGeom>
          <a:noFill/>
          <a:ln cap="flat" cmpd="sng" w="9525">
            <a:solidFill>
              <a:schemeClr val="dk1"/>
            </a:solidFill>
            <a:prstDash val="solid"/>
            <a:round/>
            <a:headEnd len="sm" w="sm" type="none"/>
            <a:tailEnd len="sm" w="sm" type="none"/>
          </a:ln>
        </p:spPr>
      </p:pic>
      <p:sp>
        <p:nvSpPr>
          <p:cNvPr id="319" name="Google Shape;319;p48"/>
          <p:cNvSpPr txBox="1"/>
          <p:nvPr/>
        </p:nvSpPr>
        <p:spPr>
          <a:xfrm>
            <a:off x="1063500" y="810101"/>
            <a:ext cx="7017000" cy="4617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1500"/>
              </a:spcBef>
              <a:spcAft>
                <a:spcPts val="1500"/>
              </a:spcAft>
              <a:buNone/>
            </a:pPr>
            <a:r>
              <a:rPr b="1" lang="en" sz="1800">
                <a:solidFill>
                  <a:schemeClr val="lt1"/>
                </a:solidFill>
                <a:latin typeface="Happy Monkey"/>
                <a:ea typeface="Happy Monkey"/>
                <a:cs typeface="Happy Monkey"/>
                <a:sym typeface="Happy Monkey"/>
              </a:rPr>
              <a:t>Hamilton East </a:t>
            </a:r>
            <a:r>
              <a:rPr b="1" lang="en" sz="1800">
                <a:solidFill>
                  <a:schemeClr val="lt1"/>
                </a:solidFill>
                <a:latin typeface="Happy Monkey"/>
                <a:ea typeface="Happy Monkey"/>
                <a:cs typeface="Happy Monkey"/>
                <a:sym typeface="Happy Monkey"/>
              </a:rPr>
              <a:t>S</a:t>
            </a:r>
            <a:r>
              <a:rPr b="1" lang="en" sz="1800">
                <a:solidFill>
                  <a:schemeClr val="lt1"/>
                </a:solidFill>
                <a:latin typeface="Happy Monkey"/>
                <a:ea typeface="Happy Monkey"/>
                <a:cs typeface="Happy Monkey"/>
                <a:sym typeface="Happy Monkey"/>
              </a:rPr>
              <a:t>ports </a:t>
            </a:r>
            <a:r>
              <a:rPr b="1" lang="en" sz="1800">
                <a:solidFill>
                  <a:schemeClr val="lt1"/>
                </a:solidFill>
                <a:latin typeface="Happy Monkey"/>
                <a:ea typeface="Happy Monkey"/>
                <a:cs typeface="Happy Monkey"/>
                <a:sym typeface="Happy Monkey"/>
              </a:rPr>
              <a:t>U</a:t>
            </a:r>
            <a:r>
              <a:rPr b="1" lang="en" sz="1800">
                <a:solidFill>
                  <a:schemeClr val="lt1"/>
                </a:solidFill>
                <a:latin typeface="Happy Monkey"/>
                <a:ea typeface="Happy Monkey"/>
                <a:cs typeface="Happy Monkey"/>
                <a:sym typeface="Happy Monkey"/>
              </a:rPr>
              <a:t>niforms</a:t>
            </a:r>
            <a:endParaRPr sz="1800">
              <a:solidFill>
                <a:schemeClr val="lt1"/>
              </a:solidFill>
              <a:latin typeface="Happy Monkey"/>
              <a:ea typeface="Happy Monkey"/>
              <a:cs typeface="Happy Monkey"/>
              <a:sym typeface="Happy Monkey"/>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Primitives - Chalk Board" id="324" name="Google Shape;324;p49"/>
          <p:cNvPicPr preferRelativeResize="0"/>
          <p:nvPr/>
        </p:nvPicPr>
        <p:blipFill rotWithShape="1">
          <a:blip r:embed="rId3">
            <a:alphaModFix/>
          </a:blip>
          <a:srcRect b="3557" l="3338" r="2614" t="3557"/>
          <a:stretch/>
        </p:blipFill>
        <p:spPr>
          <a:xfrm>
            <a:off x="-112762" y="31750"/>
            <a:ext cx="9144000" cy="5079994"/>
          </a:xfrm>
          <a:prstGeom prst="rect">
            <a:avLst/>
          </a:prstGeom>
          <a:noFill/>
          <a:ln>
            <a:noFill/>
          </a:ln>
        </p:spPr>
      </p:pic>
      <p:sp>
        <p:nvSpPr>
          <p:cNvPr id="325" name="Google Shape;325;p49"/>
          <p:cNvSpPr txBox="1"/>
          <p:nvPr/>
        </p:nvSpPr>
        <p:spPr>
          <a:xfrm>
            <a:off x="828650" y="827949"/>
            <a:ext cx="7261200" cy="10215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Then, our</a:t>
            </a:r>
            <a:r>
              <a:rPr b="1" lang="en" sz="1800">
                <a:solidFill>
                  <a:schemeClr val="lt1"/>
                </a:solidFill>
                <a:latin typeface="Happy Monkey"/>
                <a:ea typeface="Happy Monkey"/>
                <a:cs typeface="Happy Monkey"/>
                <a:sym typeface="Happy Monkey"/>
              </a:rPr>
              <a:t> school only had one classroom.</a:t>
            </a:r>
            <a:endParaRPr b="1" sz="1800">
              <a:solidFill>
                <a:schemeClr val="lt1"/>
              </a:solidFill>
              <a:latin typeface="Happy Monkey"/>
              <a:ea typeface="Happy Monkey"/>
              <a:cs typeface="Happy Monkey"/>
              <a:sym typeface="Happy Monkey"/>
            </a:endParaRPr>
          </a:p>
          <a:p>
            <a:pPr indent="0" lvl="0" marL="0" rtl="0" algn="ctr">
              <a:lnSpc>
                <a:spcPct val="100000"/>
              </a:lnSpc>
              <a:spcBef>
                <a:spcPts val="0"/>
              </a:spcBef>
              <a:spcAft>
                <a:spcPts val="0"/>
              </a:spcAft>
              <a:buNone/>
            </a:pPr>
            <a:r>
              <a:rPr lang="en" sz="1800">
                <a:solidFill>
                  <a:schemeClr val="lt1"/>
                </a:solidFill>
                <a:latin typeface="Happy Monkey"/>
                <a:ea typeface="Happy Monkey"/>
                <a:cs typeface="Happy Monkey"/>
                <a:sym typeface="Happy Monkey"/>
              </a:rPr>
              <a:t>The Education Board gave 25 pounds and Hamilton East Community contributed 25 pounds to establish our school.</a:t>
            </a:r>
            <a:endParaRPr b="1" sz="1800">
              <a:solidFill>
                <a:schemeClr val="lt1"/>
              </a:solidFill>
              <a:latin typeface="Happy Monkey"/>
              <a:ea typeface="Happy Monkey"/>
              <a:cs typeface="Happy Monkey"/>
              <a:sym typeface="Happy Monkey"/>
            </a:endParaRPr>
          </a:p>
        </p:txBody>
      </p:sp>
      <p:pic>
        <p:nvPicPr>
          <p:cNvPr id="326" name="Google Shape;326;p49"/>
          <p:cNvPicPr preferRelativeResize="0"/>
          <p:nvPr/>
        </p:nvPicPr>
        <p:blipFill rotWithShape="1">
          <a:blip r:embed="rId4">
            <a:alphaModFix/>
          </a:blip>
          <a:srcRect b="17620" l="25666" r="8388" t="3750"/>
          <a:stretch/>
        </p:blipFill>
        <p:spPr>
          <a:xfrm>
            <a:off x="3146500" y="1849450"/>
            <a:ext cx="2771471" cy="24784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Primitives - Chalk Board" id="331" name="Google Shape;331;p50"/>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332" name="Google Shape;332;p50"/>
          <p:cNvSpPr txBox="1"/>
          <p:nvPr/>
        </p:nvSpPr>
        <p:spPr>
          <a:xfrm>
            <a:off x="4503901" y="869900"/>
            <a:ext cx="3624300" cy="3340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Our school has expanded …</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Now  we have 20 classrooms, one library, a resource room, a hall and an office and staffroom.</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sz="1800">
              <a:solidFill>
                <a:schemeClr val="lt1"/>
              </a:solidFill>
              <a:latin typeface="Happy Monkey"/>
              <a:ea typeface="Happy Monkey"/>
              <a:cs typeface="Happy Monkey"/>
              <a:sym typeface="Happy Monkey"/>
            </a:endParaRPr>
          </a:p>
          <a:p>
            <a:pPr indent="0" lvl="0" marL="0" rtl="0" algn="l">
              <a:spcBef>
                <a:spcPts val="0"/>
              </a:spcBef>
              <a:spcAft>
                <a:spcPts val="0"/>
              </a:spcAft>
              <a:buNone/>
            </a:pPr>
            <a:r>
              <a:rPr b="1" lang="en" sz="1800">
                <a:solidFill>
                  <a:schemeClr val="lt1"/>
                </a:solidFill>
                <a:latin typeface="Happy Monkey"/>
                <a:ea typeface="Happy Monkey"/>
                <a:cs typeface="Happy Monkey"/>
                <a:sym typeface="Happy Monkey"/>
              </a:rPr>
              <a:t>Now our school is worth MILLIONS!</a:t>
            </a:r>
            <a:endParaRPr b="1" sz="1800">
              <a:solidFill>
                <a:schemeClr val="lt1"/>
              </a:solidFill>
              <a:latin typeface="Happy Monkey"/>
              <a:ea typeface="Happy Monkey"/>
              <a:cs typeface="Happy Monkey"/>
              <a:sym typeface="Happy Monkey"/>
            </a:endParaRPr>
          </a:p>
          <a:p>
            <a:pPr indent="0" lvl="0" marL="0" rtl="0" algn="l">
              <a:spcBef>
                <a:spcPts val="0"/>
              </a:spcBef>
              <a:spcAft>
                <a:spcPts val="0"/>
              </a:spcAft>
              <a:buNone/>
            </a:pPr>
            <a:r>
              <a:t/>
            </a:r>
            <a:endParaRPr b="1" sz="1800">
              <a:solidFill>
                <a:schemeClr val="lt1"/>
              </a:solidFill>
              <a:latin typeface="Happy Monkey"/>
              <a:ea typeface="Happy Monkey"/>
              <a:cs typeface="Happy Monkey"/>
              <a:sym typeface="Happy Monkey"/>
            </a:endParaRPr>
          </a:p>
          <a:p>
            <a:pPr indent="0" lvl="0" marL="0" rtl="0" algn="l">
              <a:spcBef>
                <a:spcPts val="0"/>
              </a:spcBef>
              <a:spcAft>
                <a:spcPts val="0"/>
              </a:spcAft>
              <a:buNone/>
            </a:pPr>
            <a:r>
              <a:rPr lang="en" sz="1200">
                <a:solidFill>
                  <a:schemeClr val="lt1"/>
                </a:solidFill>
                <a:latin typeface="Happy Monkey"/>
                <a:ea typeface="Happy Monkey"/>
                <a:cs typeface="Happy Monkey"/>
                <a:sym typeface="Happy Monkey"/>
              </a:rPr>
              <a:t>NB: This is an old photo and doesn’t include the modern Totara classrooms.</a:t>
            </a:r>
            <a:endParaRPr b="1" sz="1200">
              <a:solidFill>
                <a:schemeClr val="lt1"/>
              </a:solidFill>
              <a:latin typeface="Happy Monkey"/>
              <a:ea typeface="Happy Monkey"/>
              <a:cs typeface="Happy Monkey"/>
              <a:sym typeface="Happy Monkey"/>
            </a:endParaRPr>
          </a:p>
        </p:txBody>
      </p:sp>
      <p:pic>
        <p:nvPicPr>
          <p:cNvPr id="333" name="Google Shape;333;p50"/>
          <p:cNvPicPr preferRelativeResize="0"/>
          <p:nvPr/>
        </p:nvPicPr>
        <p:blipFill rotWithShape="1">
          <a:blip r:embed="rId4">
            <a:alphaModFix/>
          </a:blip>
          <a:srcRect b="0" l="5944" r="0" t="3975"/>
          <a:stretch/>
        </p:blipFill>
        <p:spPr>
          <a:xfrm>
            <a:off x="1173625" y="812575"/>
            <a:ext cx="3094500" cy="3513350"/>
          </a:xfrm>
          <a:prstGeom prst="rect">
            <a:avLst/>
          </a:prstGeom>
          <a:noFill/>
          <a:ln cap="flat" cmpd="sng" w="9525">
            <a:solidFill>
              <a:srgbClr val="333333"/>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Primitives - Chalk Board" id="338" name="Google Shape;338;p51"/>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339" name="Google Shape;339;p51"/>
          <p:cNvSpPr txBox="1"/>
          <p:nvPr/>
        </p:nvSpPr>
        <p:spPr>
          <a:xfrm>
            <a:off x="830775" y="4595325"/>
            <a:ext cx="3170700" cy="354000"/>
          </a:xfrm>
          <a:prstGeom prst="rect">
            <a:avLst/>
          </a:prstGeom>
          <a:noFill/>
          <a:ln>
            <a:noFill/>
          </a:ln>
        </p:spPr>
        <p:txBody>
          <a:bodyPr anchorCtr="0" anchor="t" bIns="91425" lIns="91425" spcFirstLastPara="1" rIns="91425" wrap="square" tIns="91425">
            <a:spAutoFit/>
          </a:bodyPr>
          <a:lstStyle/>
          <a:p>
            <a:pPr indent="0" lvl="0" marL="0" rtl="0" algn="l">
              <a:lnSpc>
                <a:spcPct val="104166"/>
              </a:lnSpc>
              <a:spcBef>
                <a:spcPts val="0"/>
              </a:spcBef>
              <a:spcAft>
                <a:spcPts val="0"/>
              </a:spcAft>
              <a:buNone/>
            </a:pPr>
            <a:r>
              <a:rPr lang="en" sz="1100" u="sng">
                <a:solidFill>
                  <a:schemeClr val="dk1"/>
                </a:solidFill>
                <a:latin typeface="Happy Monkey"/>
                <a:ea typeface="Happy Monkey"/>
                <a:cs typeface="Happy Monkey"/>
                <a:sym typeface="Happy Monkey"/>
                <a:hlinkClick r:id="rId4">
                  <a:extLst>
                    <a:ext uri="{A12FA001-AC4F-418D-AE19-62706E023703}">
                      <ahyp:hlinkClr val="tx"/>
                    </a:ext>
                  </a:extLst>
                </a:hlinkClick>
              </a:rPr>
              <a:t>This Is What School Was Like 100 Years Ago</a:t>
            </a:r>
            <a:endParaRPr u="sng">
              <a:solidFill>
                <a:schemeClr val="dk1"/>
              </a:solidFill>
            </a:endParaRPr>
          </a:p>
        </p:txBody>
      </p:sp>
      <p:pic>
        <p:nvPicPr>
          <p:cNvPr descr="school teacher's desk with books, slate, chalk, bell and strap" id="340" name="Google Shape;340;p51"/>
          <p:cNvPicPr preferRelativeResize="0"/>
          <p:nvPr/>
        </p:nvPicPr>
        <p:blipFill rotWithShape="1">
          <a:blip r:embed="rId5">
            <a:alphaModFix/>
          </a:blip>
          <a:srcRect b="10658" l="0" r="32786" t="0"/>
          <a:stretch/>
        </p:blipFill>
        <p:spPr>
          <a:xfrm>
            <a:off x="3121975" y="1616300"/>
            <a:ext cx="2935625" cy="2598025"/>
          </a:xfrm>
          <a:prstGeom prst="rect">
            <a:avLst/>
          </a:prstGeom>
          <a:noFill/>
          <a:ln cap="flat" cmpd="sng" w="9525">
            <a:solidFill>
              <a:schemeClr val="dk1"/>
            </a:solidFill>
            <a:prstDash val="solid"/>
            <a:round/>
            <a:headEnd len="sm" w="sm" type="none"/>
            <a:tailEnd len="sm" w="sm" type="none"/>
          </a:ln>
        </p:spPr>
      </p:pic>
      <p:sp>
        <p:nvSpPr>
          <p:cNvPr id="341" name="Google Shape;341;p51"/>
          <p:cNvSpPr txBox="1"/>
          <p:nvPr/>
        </p:nvSpPr>
        <p:spPr>
          <a:xfrm>
            <a:off x="1056400" y="762000"/>
            <a:ext cx="7117800" cy="7428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Then, the bell was handheld  and students had </a:t>
            </a:r>
            <a:endParaRPr b="1" sz="1800">
              <a:solidFill>
                <a:schemeClr val="lt1"/>
              </a:solidFill>
              <a:latin typeface="Happy Monkey"/>
              <a:ea typeface="Happy Monkey"/>
              <a:cs typeface="Happy Monkey"/>
              <a:sym typeface="Happy Monkey"/>
            </a:endParaRPr>
          </a:p>
          <a:p>
            <a:pPr indent="0" lvl="0" marL="0" rtl="0" algn="ctr">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one chalkboard or slate each to write on.</a:t>
            </a:r>
            <a:endParaRPr b="1" sz="1800">
              <a:solidFill>
                <a:schemeClr val="lt1"/>
              </a:solidFill>
              <a:latin typeface="Happy Monkey"/>
              <a:ea typeface="Happy Monkey"/>
              <a:cs typeface="Happy Monkey"/>
              <a:sym typeface="Happy Monke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descr="Primitives - Chalk Board" id="78" name="Google Shape;78;p16"/>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79" name="Google Shape;79;p16"/>
          <p:cNvSpPr txBox="1"/>
          <p:nvPr/>
        </p:nvSpPr>
        <p:spPr>
          <a:xfrm>
            <a:off x="1225103" y="813351"/>
            <a:ext cx="6932700" cy="383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2600">
                <a:solidFill>
                  <a:schemeClr val="lt1"/>
                </a:solidFill>
              </a:rPr>
              <a:t>School 150 years ago</a:t>
            </a:r>
            <a:endParaRPr b="1" sz="2600">
              <a:solidFill>
                <a:schemeClr val="lt1"/>
              </a:solidFill>
            </a:endParaRPr>
          </a:p>
          <a:p>
            <a:pPr indent="0" lvl="0" marL="0" rtl="0" algn="l">
              <a:lnSpc>
                <a:spcPct val="115000"/>
              </a:lnSpc>
              <a:spcBef>
                <a:spcPts val="300"/>
              </a:spcBef>
              <a:spcAft>
                <a:spcPts val="0"/>
              </a:spcAft>
              <a:buClr>
                <a:schemeClr val="dk1"/>
              </a:buClr>
              <a:buSzPts val="1100"/>
              <a:buFont typeface="Arial"/>
              <a:buNone/>
            </a:pPr>
            <a:r>
              <a:rPr lang="en" sz="1500">
                <a:solidFill>
                  <a:schemeClr val="lt1"/>
                </a:solidFill>
              </a:rPr>
              <a:t>By Andie</a:t>
            </a:r>
            <a:endParaRPr sz="1500">
              <a:solidFill>
                <a:schemeClr val="lt1"/>
              </a:solidFill>
            </a:endParaRPr>
          </a:p>
          <a:p>
            <a:pPr indent="0" lvl="0" marL="0" rtl="0" algn="l">
              <a:lnSpc>
                <a:spcPct val="115000"/>
              </a:lnSpc>
              <a:spcBef>
                <a:spcPts val="1600"/>
              </a:spcBef>
              <a:spcAft>
                <a:spcPts val="0"/>
              </a:spcAft>
              <a:buClr>
                <a:schemeClr val="dk1"/>
              </a:buClr>
              <a:buSzPts val="1100"/>
              <a:buFont typeface="Arial"/>
              <a:buNone/>
            </a:pPr>
            <a:r>
              <a:rPr lang="en" sz="1500">
                <a:solidFill>
                  <a:schemeClr val="lt1"/>
                </a:solidFill>
              </a:rPr>
              <a:t>150 years ago, when my school first opened, school was very different back then. There was only one classroom at our school and it is still used as an actual classroom. They didn’t have any shoes or heaters so in winter they got very cold. At playtime (because they didn’t have any toys) they had to use their imagination a lot. It was also different in other ways, like they had hand held bells and the teachers smacked the students on their hands for punishment. Now I could go on with this but it would take too long so I’ll stop here. I think if I was a student then I would be very scared if I was about to get smacked.</a:t>
            </a:r>
            <a:endParaRPr sz="1500">
              <a:solidFill>
                <a:schemeClr val="lt1"/>
              </a:solidFill>
            </a:endParaRPr>
          </a:p>
          <a:p>
            <a:pPr indent="0" lvl="0" marL="0" rtl="0" algn="l">
              <a:spcBef>
                <a:spcPts val="0"/>
              </a:spcBef>
              <a:spcAft>
                <a:spcPts val="0"/>
              </a:spcAft>
              <a:buClr>
                <a:schemeClr val="dk1"/>
              </a:buClr>
              <a:buSzPts val="1100"/>
              <a:buFont typeface="Arial"/>
              <a:buNone/>
            </a:pPr>
            <a:r>
              <a:t/>
            </a:r>
            <a:endParaRPr sz="1100">
              <a:solidFill>
                <a:schemeClr val="lt1"/>
              </a:solidFill>
            </a:endParaRPr>
          </a:p>
          <a:p>
            <a:pPr indent="0" lvl="0" marL="0" rtl="0" algn="l">
              <a:spcBef>
                <a:spcPts val="0"/>
              </a:spcBef>
              <a:spcAft>
                <a:spcPts val="0"/>
              </a:spcAft>
              <a:buClr>
                <a:schemeClr val="dk1"/>
              </a:buClr>
              <a:buSzPts val="1100"/>
              <a:buFont typeface="Arial"/>
              <a:buNone/>
            </a:pPr>
            <a:r>
              <a:t/>
            </a:r>
            <a:endParaRPr sz="1100">
              <a:solidFill>
                <a:schemeClr val="lt1"/>
              </a:solidFill>
            </a:endParaRPr>
          </a:p>
          <a:p>
            <a:pPr indent="0" lvl="0" marL="0" rtl="0" algn="l">
              <a:spcBef>
                <a:spcPts val="0"/>
              </a:spcBef>
              <a:spcAft>
                <a:spcPts val="0"/>
              </a:spcAft>
              <a:buNone/>
            </a:pPr>
            <a:r>
              <a:t/>
            </a:r>
            <a:endParaRPr>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descr="Primitives - Chalk Board" id="346" name="Google Shape;346;p52"/>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347" name="Google Shape;347;p52"/>
          <p:cNvSpPr txBox="1"/>
          <p:nvPr/>
        </p:nvSpPr>
        <p:spPr>
          <a:xfrm>
            <a:off x="855975" y="843675"/>
            <a:ext cx="7498800" cy="461700"/>
          </a:xfrm>
          <a:prstGeom prst="rect">
            <a:avLst/>
          </a:prstGeom>
          <a:noFill/>
          <a:ln>
            <a:noFill/>
          </a:ln>
        </p:spPr>
        <p:txBody>
          <a:bodyPr anchorCtr="0" anchor="t" bIns="91425" lIns="91425" spcFirstLastPara="1" rIns="91425" wrap="square" tIns="91425">
            <a:spAutoFit/>
          </a:bodyPr>
          <a:lstStyle/>
          <a:p>
            <a:pPr indent="0" lvl="0" marL="0" rtl="0" algn="ctr">
              <a:lnSpc>
                <a:spcPct val="189705"/>
              </a:lnSpc>
              <a:spcBef>
                <a:spcPts val="1500"/>
              </a:spcBef>
              <a:spcAft>
                <a:spcPts val="1500"/>
              </a:spcAft>
              <a:buNone/>
            </a:pPr>
            <a:r>
              <a:rPr b="1" lang="en" sz="1800">
                <a:solidFill>
                  <a:schemeClr val="lt1"/>
                </a:solidFill>
                <a:latin typeface="Happy Monkey"/>
                <a:ea typeface="Happy Monkey"/>
                <a:cs typeface="Happy Monkey"/>
                <a:sym typeface="Happy Monkey"/>
              </a:rPr>
              <a:t>Now our bell is electric and makes a loud RINGING sound.</a:t>
            </a:r>
            <a:endParaRPr b="1" sz="1800">
              <a:solidFill>
                <a:schemeClr val="lt1"/>
              </a:solidFill>
              <a:latin typeface="Happy Monkey"/>
              <a:ea typeface="Happy Monkey"/>
              <a:cs typeface="Happy Monkey"/>
              <a:sym typeface="Happy Monkey"/>
            </a:endParaRPr>
          </a:p>
        </p:txBody>
      </p:sp>
      <p:pic>
        <p:nvPicPr>
          <p:cNvPr id="348" name="Google Shape;348;p52"/>
          <p:cNvPicPr preferRelativeResize="0"/>
          <p:nvPr/>
        </p:nvPicPr>
        <p:blipFill rotWithShape="1">
          <a:blip r:embed="rId4">
            <a:alphaModFix/>
          </a:blip>
          <a:srcRect b="36322" l="33157" r="20565" t="2887"/>
          <a:stretch/>
        </p:blipFill>
        <p:spPr>
          <a:xfrm>
            <a:off x="5574925" y="1406662"/>
            <a:ext cx="1437025" cy="2449164"/>
          </a:xfrm>
          <a:prstGeom prst="rect">
            <a:avLst/>
          </a:prstGeom>
          <a:noFill/>
          <a:ln cap="flat" cmpd="sng" w="9525">
            <a:solidFill>
              <a:schemeClr val="dk1"/>
            </a:solidFill>
            <a:prstDash val="solid"/>
            <a:round/>
            <a:headEnd len="sm" w="sm" type="none"/>
            <a:tailEnd len="sm" w="sm" type="none"/>
          </a:ln>
        </p:spPr>
      </p:pic>
      <p:sp>
        <p:nvSpPr>
          <p:cNvPr id="349" name="Google Shape;349;p52"/>
          <p:cNvSpPr txBox="1"/>
          <p:nvPr/>
        </p:nvSpPr>
        <p:spPr>
          <a:xfrm>
            <a:off x="1013100" y="3930425"/>
            <a:ext cx="7117800" cy="461700"/>
          </a:xfrm>
          <a:prstGeom prst="rect">
            <a:avLst/>
          </a:prstGeom>
          <a:noFill/>
          <a:ln>
            <a:noFill/>
          </a:ln>
        </p:spPr>
        <p:txBody>
          <a:bodyPr anchorCtr="0" anchor="t" bIns="91425" lIns="91425" spcFirstLastPara="1" rIns="91425" wrap="square" tIns="91425">
            <a:spAutoFit/>
          </a:bodyPr>
          <a:lstStyle/>
          <a:p>
            <a:pPr indent="0" lvl="0" marL="0" rtl="0" algn="ctr">
              <a:lnSpc>
                <a:spcPct val="189705"/>
              </a:lnSpc>
              <a:spcBef>
                <a:spcPts val="1500"/>
              </a:spcBef>
              <a:spcAft>
                <a:spcPts val="1500"/>
              </a:spcAft>
              <a:buNone/>
            </a:pPr>
            <a:r>
              <a:rPr b="1" lang="en" sz="1800">
                <a:solidFill>
                  <a:schemeClr val="lt1"/>
                </a:solidFill>
                <a:latin typeface="Happy Monkey"/>
                <a:ea typeface="Happy Monkey"/>
                <a:cs typeface="Happy Monkey"/>
                <a:sym typeface="Happy Monkey"/>
              </a:rPr>
              <a:t>We also still use an old handbell.</a:t>
            </a:r>
            <a:endParaRPr b="1" sz="1800">
              <a:solidFill>
                <a:schemeClr val="lt1"/>
              </a:solidFill>
              <a:latin typeface="Happy Monkey"/>
              <a:ea typeface="Happy Monkey"/>
              <a:cs typeface="Happy Monkey"/>
              <a:sym typeface="Happy Monkey"/>
            </a:endParaRPr>
          </a:p>
        </p:txBody>
      </p:sp>
      <p:pic>
        <p:nvPicPr>
          <p:cNvPr id="350" name="Google Shape;350;p52"/>
          <p:cNvPicPr preferRelativeResize="0"/>
          <p:nvPr/>
        </p:nvPicPr>
        <p:blipFill rotWithShape="1">
          <a:blip r:embed="rId5">
            <a:alphaModFix/>
          </a:blip>
          <a:srcRect b="11636" l="22670" r="18795" t="27372"/>
          <a:stretch/>
        </p:blipFill>
        <p:spPr>
          <a:xfrm>
            <a:off x="2047000" y="1494075"/>
            <a:ext cx="2934098" cy="22839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descr="Primitives - Chalk Board" id="355" name="Google Shape;355;p53"/>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356" name="Google Shape;356;p53"/>
          <p:cNvSpPr txBox="1"/>
          <p:nvPr/>
        </p:nvSpPr>
        <p:spPr>
          <a:xfrm>
            <a:off x="318475" y="914400"/>
            <a:ext cx="8508300" cy="4617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1500"/>
              </a:spcBef>
              <a:spcAft>
                <a:spcPts val="1500"/>
              </a:spcAft>
              <a:buNone/>
            </a:pPr>
            <a:r>
              <a:rPr b="1" lang="en" sz="1800">
                <a:solidFill>
                  <a:schemeClr val="lt1"/>
                </a:solidFill>
                <a:latin typeface="Happy Monkey"/>
                <a:ea typeface="Happy Monkey"/>
                <a:cs typeface="Happy Monkey"/>
                <a:sym typeface="Happy Monkey"/>
              </a:rPr>
              <a:t>Now, we have an </a:t>
            </a:r>
            <a:r>
              <a:rPr b="1" lang="en" sz="1800">
                <a:solidFill>
                  <a:schemeClr val="lt1"/>
                </a:solidFill>
                <a:latin typeface="Happy Monkey"/>
                <a:ea typeface="Happy Monkey"/>
                <a:cs typeface="Happy Monkey"/>
                <a:sym typeface="Happy Monkey"/>
              </a:rPr>
              <a:t>exercise</a:t>
            </a:r>
            <a:r>
              <a:rPr b="1" lang="en" sz="1800">
                <a:solidFill>
                  <a:schemeClr val="lt1"/>
                </a:solidFill>
                <a:latin typeface="Happy Monkey"/>
                <a:ea typeface="Happy Monkey"/>
                <a:cs typeface="Happy Monkey"/>
                <a:sym typeface="Happy Monkey"/>
              </a:rPr>
              <a:t> book for each subject.</a:t>
            </a:r>
            <a:endParaRPr b="1" sz="1800">
              <a:solidFill>
                <a:schemeClr val="lt1"/>
              </a:solidFill>
              <a:latin typeface="Happy Monkey"/>
              <a:ea typeface="Happy Monkey"/>
              <a:cs typeface="Happy Monkey"/>
              <a:sym typeface="Happy Monkey"/>
            </a:endParaRPr>
          </a:p>
        </p:txBody>
      </p:sp>
      <p:pic>
        <p:nvPicPr>
          <p:cNvPr id="357" name="Google Shape;357;p53"/>
          <p:cNvPicPr preferRelativeResize="0"/>
          <p:nvPr/>
        </p:nvPicPr>
        <p:blipFill rotWithShape="1">
          <a:blip r:embed="rId4">
            <a:alphaModFix/>
          </a:blip>
          <a:srcRect b="26047" l="5159" r="19408" t="2960"/>
          <a:stretch/>
        </p:blipFill>
        <p:spPr>
          <a:xfrm>
            <a:off x="2680750" y="1484525"/>
            <a:ext cx="3824998" cy="268927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Primitives - Chalk Board" id="362" name="Google Shape;362;p54"/>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pic>
        <p:nvPicPr>
          <p:cNvPr descr="Spanking' forgery teacher disciplined - SchoolNews - New Zealand" id="363" name="Google Shape;363;p54"/>
          <p:cNvPicPr preferRelativeResize="0"/>
          <p:nvPr/>
        </p:nvPicPr>
        <p:blipFill rotWithShape="1">
          <a:blip r:embed="rId4">
            <a:alphaModFix/>
          </a:blip>
          <a:srcRect b="17506" l="4870" r="0" t="8753"/>
          <a:stretch/>
        </p:blipFill>
        <p:spPr>
          <a:xfrm>
            <a:off x="1600900" y="1212225"/>
            <a:ext cx="6016675" cy="3115025"/>
          </a:xfrm>
          <a:prstGeom prst="rect">
            <a:avLst/>
          </a:prstGeom>
          <a:noFill/>
          <a:ln cap="flat" cmpd="sng" w="9525">
            <a:solidFill>
              <a:schemeClr val="dk1"/>
            </a:solidFill>
            <a:prstDash val="solid"/>
            <a:round/>
            <a:headEnd len="sm" w="sm" type="none"/>
            <a:tailEnd len="sm" w="sm" type="none"/>
          </a:ln>
        </p:spPr>
      </p:pic>
      <p:sp>
        <p:nvSpPr>
          <p:cNvPr id="364" name="Google Shape;364;p54"/>
          <p:cNvSpPr txBox="1"/>
          <p:nvPr/>
        </p:nvSpPr>
        <p:spPr>
          <a:xfrm>
            <a:off x="1013100" y="663928"/>
            <a:ext cx="7117800" cy="461700"/>
          </a:xfrm>
          <a:prstGeom prst="rect">
            <a:avLst/>
          </a:prstGeom>
          <a:noFill/>
          <a:ln>
            <a:noFill/>
          </a:ln>
        </p:spPr>
        <p:txBody>
          <a:bodyPr anchorCtr="0" anchor="t" bIns="91425" lIns="91425" spcFirstLastPara="1" rIns="91425" wrap="square" tIns="91425">
            <a:spAutoFit/>
          </a:bodyPr>
          <a:lstStyle/>
          <a:p>
            <a:pPr indent="0" lvl="0" marL="0" rtl="0" algn="ctr">
              <a:lnSpc>
                <a:spcPct val="189705"/>
              </a:lnSpc>
              <a:spcBef>
                <a:spcPts val="1500"/>
              </a:spcBef>
              <a:spcAft>
                <a:spcPts val="1500"/>
              </a:spcAft>
              <a:buNone/>
            </a:pPr>
            <a:r>
              <a:rPr b="1" lang="en" sz="1800">
                <a:solidFill>
                  <a:schemeClr val="lt1"/>
                </a:solidFill>
                <a:latin typeface="Happy Monkey"/>
                <a:ea typeface="Happy Monkey"/>
                <a:cs typeface="Happy Monkey"/>
                <a:sym typeface="Happy Monkey"/>
              </a:rPr>
              <a:t>Then, punishment was hands-on.</a:t>
            </a:r>
            <a:endParaRPr b="1" sz="1800">
              <a:solidFill>
                <a:schemeClr val="lt1"/>
              </a:solidFill>
              <a:latin typeface="Happy Monkey"/>
              <a:ea typeface="Happy Monkey"/>
              <a:cs typeface="Happy Monkey"/>
              <a:sym typeface="Happy Monkey"/>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Primitives - Chalk Board" id="369" name="Google Shape;369;p55"/>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370" name="Google Shape;370;p55"/>
          <p:cNvSpPr txBox="1"/>
          <p:nvPr/>
        </p:nvSpPr>
        <p:spPr>
          <a:xfrm>
            <a:off x="980200" y="685800"/>
            <a:ext cx="7117800" cy="738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Now, we use the Hamilton East School Tool Kit, </a:t>
            </a:r>
            <a:endParaRPr b="1" sz="1800">
              <a:solidFill>
                <a:schemeClr val="lt1"/>
              </a:solidFill>
              <a:latin typeface="Happy Monkey"/>
              <a:ea typeface="Happy Monkey"/>
              <a:cs typeface="Happy Monkey"/>
              <a:sym typeface="Happy Monkey"/>
            </a:endParaRPr>
          </a:p>
          <a:p>
            <a:pPr indent="0" lvl="0" marL="0" rtl="0" algn="ctr">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thinking time, and reflective conversations. </a:t>
            </a:r>
            <a:endParaRPr b="1" sz="1800">
              <a:solidFill>
                <a:srgbClr val="980000"/>
              </a:solidFill>
              <a:highlight>
                <a:srgbClr val="FFFFFF"/>
              </a:highlight>
              <a:latin typeface="Happy Monkey"/>
              <a:ea typeface="Happy Monkey"/>
              <a:cs typeface="Happy Monkey"/>
              <a:sym typeface="Happy Monkey"/>
            </a:endParaRPr>
          </a:p>
        </p:txBody>
      </p:sp>
      <p:pic>
        <p:nvPicPr>
          <p:cNvPr descr="I am learning to manage myself Copy.png" id="371" name="Google Shape;371;p55"/>
          <p:cNvPicPr preferRelativeResize="0"/>
          <p:nvPr/>
        </p:nvPicPr>
        <p:blipFill>
          <a:blip r:embed="rId4">
            <a:alphaModFix/>
          </a:blip>
          <a:stretch>
            <a:fillRect/>
          </a:stretch>
        </p:blipFill>
        <p:spPr>
          <a:xfrm>
            <a:off x="3576425" y="1515075"/>
            <a:ext cx="1909350" cy="2685074"/>
          </a:xfrm>
          <a:prstGeom prst="rect">
            <a:avLst/>
          </a:prstGeom>
          <a:noFill/>
          <a:ln cap="flat" cmpd="sng" w="9525">
            <a:solidFill>
              <a:schemeClr val="dk1"/>
            </a:solidFill>
            <a:prstDash val="solid"/>
            <a:round/>
            <a:headEnd len="sm" w="sm" type="none"/>
            <a:tailEnd len="sm" w="sm" type="none"/>
          </a:ln>
        </p:spPr>
      </p:pic>
      <p:pic>
        <p:nvPicPr>
          <p:cNvPr descr="I am learning to relate to others.png" id="372" name="Google Shape;372;p55"/>
          <p:cNvPicPr preferRelativeResize="0"/>
          <p:nvPr/>
        </p:nvPicPr>
        <p:blipFill>
          <a:blip r:embed="rId5">
            <a:alphaModFix/>
          </a:blip>
          <a:stretch>
            <a:fillRect/>
          </a:stretch>
        </p:blipFill>
        <p:spPr>
          <a:xfrm>
            <a:off x="1256250" y="1515075"/>
            <a:ext cx="1909350" cy="2685038"/>
          </a:xfrm>
          <a:prstGeom prst="rect">
            <a:avLst/>
          </a:prstGeom>
          <a:noFill/>
          <a:ln cap="flat" cmpd="sng" w="9525">
            <a:solidFill>
              <a:schemeClr val="dk1"/>
            </a:solidFill>
            <a:prstDash val="solid"/>
            <a:round/>
            <a:headEnd len="sm" w="sm" type="none"/>
            <a:tailEnd len="sm" w="sm" type="none"/>
          </a:ln>
        </p:spPr>
      </p:pic>
      <p:pic>
        <p:nvPicPr>
          <p:cNvPr id="373" name="Google Shape;373;p55"/>
          <p:cNvPicPr preferRelativeResize="0"/>
          <p:nvPr/>
        </p:nvPicPr>
        <p:blipFill rotWithShape="1">
          <a:blip r:embed="rId6">
            <a:alphaModFix/>
          </a:blip>
          <a:srcRect b="0" l="30879" r="11830" t="1999"/>
          <a:stretch/>
        </p:blipFill>
        <p:spPr>
          <a:xfrm>
            <a:off x="5840325" y="1524950"/>
            <a:ext cx="2101048" cy="268505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descr="Primitives - Chalk Board" id="378" name="Google Shape;378;p56"/>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pic>
        <p:nvPicPr>
          <p:cNvPr descr="class in teacher's car vintage" id="379" name="Google Shape;379;p56"/>
          <p:cNvPicPr preferRelativeResize="0"/>
          <p:nvPr/>
        </p:nvPicPr>
        <p:blipFill rotWithShape="1">
          <a:blip r:embed="rId4">
            <a:alphaModFix/>
          </a:blip>
          <a:srcRect b="0" l="0" r="0" t="22714"/>
          <a:stretch/>
        </p:blipFill>
        <p:spPr>
          <a:xfrm>
            <a:off x="1628900" y="1209613"/>
            <a:ext cx="5868776" cy="3019488"/>
          </a:xfrm>
          <a:prstGeom prst="rect">
            <a:avLst/>
          </a:prstGeom>
          <a:noFill/>
          <a:ln cap="flat" cmpd="sng" w="9525">
            <a:solidFill>
              <a:schemeClr val="dk1"/>
            </a:solidFill>
            <a:prstDash val="solid"/>
            <a:round/>
            <a:headEnd len="sm" w="sm" type="none"/>
            <a:tailEnd len="sm" w="sm" type="none"/>
          </a:ln>
        </p:spPr>
      </p:pic>
      <p:sp>
        <p:nvSpPr>
          <p:cNvPr id="380" name="Google Shape;380;p56"/>
          <p:cNvSpPr txBox="1"/>
          <p:nvPr/>
        </p:nvSpPr>
        <p:spPr>
          <a:xfrm>
            <a:off x="1660675" y="724750"/>
            <a:ext cx="5829900" cy="461700"/>
          </a:xfrm>
          <a:prstGeom prst="rect">
            <a:avLst/>
          </a:prstGeom>
          <a:noFill/>
          <a:ln>
            <a:noFill/>
          </a:ln>
        </p:spPr>
        <p:txBody>
          <a:bodyPr anchorCtr="0" anchor="t" bIns="91425" lIns="91425" spcFirstLastPara="1" rIns="91425" wrap="square" tIns="91425">
            <a:spAutoFit/>
          </a:bodyPr>
          <a:lstStyle/>
          <a:p>
            <a:pPr indent="0" lvl="0" marL="0" rtl="0" algn="l">
              <a:lnSpc>
                <a:spcPct val="189705"/>
              </a:lnSpc>
              <a:spcBef>
                <a:spcPts val="1500"/>
              </a:spcBef>
              <a:spcAft>
                <a:spcPts val="1500"/>
              </a:spcAft>
              <a:buNone/>
            </a:pPr>
            <a:r>
              <a:rPr b="1" lang="en" sz="1800">
                <a:solidFill>
                  <a:schemeClr val="lt1"/>
                </a:solidFill>
                <a:latin typeface="Happy Monkey"/>
                <a:ea typeface="Happy Monkey"/>
                <a:cs typeface="Happy Monkey"/>
                <a:sym typeface="Happy Monkey"/>
              </a:rPr>
              <a:t>Then, s</a:t>
            </a:r>
            <a:r>
              <a:rPr b="1" lang="en" sz="1800">
                <a:solidFill>
                  <a:schemeClr val="lt1"/>
                </a:solidFill>
                <a:latin typeface="Happy Monkey"/>
                <a:ea typeface="Happy Monkey"/>
                <a:cs typeface="Happy Monkey"/>
                <a:sym typeface="Happy Monkey"/>
              </a:rPr>
              <a:t>ome classes could fit in the teacher’s car.</a:t>
            </a:r>
            <a:endParaRPr b="1" sz="1800">
              <a:solidFill>
                <a:schemeClr val="lt1"/>
              </a:solidFill>
              <a:latin typeface="Happy Monkey"/>
              <a:ea typeface="Happy Monkey"/>
              <a:cs typeface="Happy Monkey"/>
              <a:sym typeface="Happy Monkey"/>
            </a:endParaRPr>
          </a:p>
        </p:txBody>
      </p:sp>
      <p:sp>
        <p:nvSpPr>
          <p:cNvPr id="381" name="Google Shape;381;p56"/>
          <p:cNvSpPr txBox="1"/>
          <p:nvPr/>
        </p:nvSpPr>
        <p:spPr>
          <a:xfrm>
            <a:off x="830775" y="4595325"/>
            <a:ext cx="3170700" cy="354000"/>
          </a:xfrm>
          <a:prstGeom prst="rect">
            <a:avLst/>
          </a:prstGeom>
          <a:noFill/>
          <a:ln>
            <a:noFill/>
          </a:ln>
        </p:spPr>
        <p:txBody>
          <a:bodyPr anchorCtr="0" anchor="t" bIns="91425" lIns="91425" spcFirstLastPara="1" rIns="91425" wrap="square" tIns="91425">
            <a:spAutoFit/>
          </a:bodyPr>
          <a:lstStyle/>
          <a:p>
            <a:pPr indent="0" lvl="0" marL="0" rtl="0" algn="l">
              <a:lnSpc>
                <a:spcPct val="104166"/>
              </a:lnSpc>
              <a:spcBef>
                <a:spcPts val="0"/>
              </a:spcBef>
              <a:spcAft>
                <a:spcPts val="0"/>
              </a:spcAft>
              <a:buNone/>
            </a:pPr>
            <a:r>
              <a:rPr lang="en" sz="1100" u="sng">
                <a:solidFill>
                  <a:schemeClr val="dk1"/>
                </a:solidFill>
                <a:latin typeface="Happy Monkey"/>
                <a:ea typeface="Happy Monkey"/>
                <a:cs typeface="Happy Monkey"/>
                <a:sym typeface="Happy Monkey"/>
                <a:hlinkClick r:id="rId5">
                  <a:extLst>
                    <a:ext uri="{A12FA001-AC4F-418D-AE19-62706E023703}">
                      <ahyp:hlinkClr val="tx"/>
                    </a:ext>
                  </a:extLst>
                </a:hlinkClick>
              </a:rPr>
              <a:t>This Is What School Was Like 100 Years Ago</a:t>
            </a:r>
            <a:endParaRPr u="sng">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descr="Primitives - Chalk Board" id="386" name="Google Shape;386;p57"/>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387" name="Google Shape;387;p57"/>
          <p:cNvSpPr txBox="1"/>
          <p:nvPr/>
        </p:nvSpPr>
        <p:spPr>
          <a:xfrm>
            <a:off x="1721450" y="828375"/>
            <a:ext cx="6072600" cy="461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Now, </a:t>
            </a:r>
            <a:r>
              <a:rPr b="1" lang="en" sz="1800">
                <a:solidFill>
                  <a:schemeClr val="lt1"/>
                </a:solidFill>
                <a:latin typeface="Happy Monkey"/>
                <a:ea typeface="Happy Monkey"/>
                <a:cs typeface="Happy Monkey"/>
                <a:sym typeface="Happy Monkey"/>
              </a:rPr>
              <a:t>there’s no way we could all fit into one car!</a:t>
            </a:r>
            <a:endParaRPr b="1" sz="1800">
              <a:solidFill>
                <a:schemeClr val="lt1"/>
              </a:solidFill>
              <a:latin typeface="Happy Monkey"/>
              <a:ea typeface="Happy Monkey"/>
              <a:cs typeface="Happy Monkey"/>
              <a:sym typeface="Happy Monkey"/>
            </a:endParaRPr>
          </a:p>
        </p:txBody>
      </p:sp>
      <p:pic>
        <p:nvPicPr>
          <p:cNvPr id="388" name="Google Shape;388;p57"/>
          <p:cNvPicPr preferRelativeResize="0"/>
          <p:nvPr/>
        </p:nvPicPr>
        <p:blipFill rotWithShape="1">
          <a:blip r:embed="rId4">
            <a:alphaModFix/>
          </a:blip>
          <a:srcRect b="0" l="0" r="0" t="25043"/>
          <a:stretch/>
        </p:blipFill>
        <p:spPr>
          <a:xfrm>
            <a:off x="2021050" y="1376500"/>
            <a:ext cx="5074749" cy="284174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descr="Primitives - Chalk Board" id="393" name="Google Shape;393;p58"/>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394" name="Google Shape;394;p58"/>
          <p:cNvSpPr txBox="1"/>
          <p:nvPr/>
        </p:nvSpPr>
        <p:spPr>
          <a:xfrm>
            <a:off x="830775" y="4595325"/>
            <a:ext cx="3170700" cy="354000"/>
          </a:xfrm>
          <a:prstGeom prst="rect">
            <a:avLst/>
          </a:prstGeom>
          <a:noFill/>
          <a:ln>
            <a:noFill/>
          </a:ln>
        </p:spPr>
        <p:txBody>
          <a:bodyPr anchorCtr="0" anchor="t" bIns="91425" lIns="91425" spcFirstLastPara="1" rIns="91425" wrap="square" tIns="91425">
            <a:spAutoFit/>
          </a:bodyPr>
          <a:lstStyle/>
          <a:p>
            <a:pPr indent="0" lvl="0" marL="0" rtl="0" algn="l">
              <a:lnSpc>
                <a:spcPct val="104166"/>
              </a:lnSpc>
              <a:spcBef>
                <a:spcPts val="0"/>
              </a:spcBef>
              <a:spcAft>
                <a:spcPts val="0"/>
              </a:spcAft>
              <a:buNone/>
            </a:pPr>
            <a:r>
              <a:rPr lang="en" sz="1100" u="sng">
                <a:solidFill>
                  <a:schemeClr val="dk1"/>
                </a:solidFill>
                <a:latin typeface="Happy Monkey"/>
                <a:ea typeface="Happy Monkey"/>
                <a:cs typeface="Happy Monkey"/>
                <a:sym typeface="Happy Monkey"/>
                <a:hlinkClick r:id="rId4">
                  <a:extLst>
                    <a:ext uri="{A12FA001-AC4F-418D-AE19-62706E023703}">
                      <ahyp:hlinkClr val="tx"/>
                    </a:ext>
                  </a:extLst>
                </a:hlinkClick>
              </a:rPr>
              <a:t>This Is What School Was Like 100 Years Ago</a:t>
            </a:r>
            <a:endParaRPr u="sng">
              <a:solidFill>
                <a:schemeClr val="dk1"/>
              </a:solidFill>
            </a:endParaRPr>
          </a:p>
        </p:txBody>
      </p:sp>
      <p:pic>
        <p:nvPicPr>
          <p:cNvPr descr="vintage school scissors " id="395" name="Google Shape;395;p58"/>
          <p:cNvPicPr preferRelativeResize="0"/>
          <p:nvPr/>
        </p:nvPicPr>
        <p:blipFill rotWithShape="1">
          <a:blip r:embed="rId5">
            <a:alphaModFix/>
          </a:blip>
          <a:srcRect b="17443" l="10447" r="16442" t="26196"/>
          <a:stretch/>
        </p:blipFill>
        <p:spPr>
          <a:xfrm>
            <a:off x="1953500" y="1426875"/>
            <a:ext cx="5305701" cy="2728649"/>
          </a:xfrm>
          <a:prstGeom prst="rect">
            <a:avLst/>
          </a:prstGeom>
          <a:noFill/>
          <a:ln cap="flat" cmpd="sng" w="9525">
            <a:solidFill>
              <a:schemeClr val="dk1"/>
            </a:solidFill>
            <a:prstDash val="solid"/>
            <a:round/>
            <a:headEnd len="sm" w="sm" type="none"/>
            <a:tailEnd len="sm" w="sm" type="none"/>
          </a:ln>
        </p:spPr>
      </p:pic>
      <p:sp>
        <p:nvSpPr>
          <p:cNvPr id="396" name="Google Shape;396;p58"/>
          <p:cNvSpPr txBox="1"/>
          <p:nvPr/>
        </p:nvSpPr>
        <p:spPr>
          <a:xfrm>
            <a:off x="1036350" y="851544"/>
            <a:ext cx="7140000" cy="461700"/>
          </a:xfrm>
          <a:prstGeom prst="rect">
            <a:avLst/>
          </a:prstGeom>
          <a:noFill/>
          <a:ln>
            <a:noFill/>
          </a:ln>
        </p:spPr>
        <p:txBody>
          <a:bodyPr anchorCtr="0" anchor="t" bIns="91425" lIns="91425" spcFirstLastPara="1" rIns="91425" wrap="square" tIns="91425">
            <a:spAutoFit/>
          </a:bodyPr>
          <a:lstStyle/>
          <a:p>
            <a:pPr indent="0" lvl="0" marL="0" rtl="0" algn="ctr">
              <a:lnSpc>
                <a:spcPct val="189705"/>
              </a:lnSpc>
              <a:spcBef>
                <a:spcPts val="1500"/>
              </a:spcBef>
              <a:spcAft>
                <a:spcPts val="1500"/>
              </a:spcAft>
              <a:buNone/>
            </a:pPr>
            <a:r>
              <a:rPr b="1" lang="en" sz="1800">
                <a:solidFill>
                  <a:schemeClr val="lt1"/>
                </a:solidFill>
                <a:latin typeface="Happy Monkey"/>
                <a:ea typeface="Happy Monkey"/>
                <a:cs typeface="Happy Monkey"/>
                <a:sym typeface="Happy Monkey"/>
              </a:rPr>
              <a:t>Then, classroom technology was limited.</a:t>
            </a:r>
            <a:endParaRPr b="1" sz="1800">
              <a:solidFill>
                <a:schemeClr val="lt1"/>
              </a:solidFill>
              <a:latin typeface="Happy Monkey"/>
              <a:ea typeface="Happy Monkey"/>
              <a:cs typeface="Happy Monkey"/>
              <a:sym typeface="Happy Monkey"/>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descr="Primitives - Chalk Board" id="401" name="Google Shape;401;p59"/>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402" name="Google Shape;402;p59"/>
          <p:cNvSpPr txBox="1"/>
          <p:nvPr/>
        </p:nvSpPr>
        <p:spPr>
          <a:xfrm>
            <a:off x="4635550" y="788725"/>
            <a:ext cx="3707700" cy="1569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Now, We have a range of c</a:t>
            </a:r>
            <a:r>
              <a:rPr b="1" lang="en" sz="1800">
                <a:solidFill>
                  <a:schemeClr val="lt1"/>
                </a:solidFill>
                <a:latin typeface="Happy Monkey"/>
                <a:ea typeface="Happy Monkey"/>
                <a:cs typeface="Happy Monkey"/>
                <a:sym typeface="Happy Monkey"/>
              </a:rPr>
              <a:t>lassroom technology including Ipads, chromebooks, digital screens, and headphones.</a:t>
            </a:r>
            <a:endParaRPr b="1" sz="1800">
              <a:solidFill>
                <a:schemeClr val="lt1"/>
              </a:solidFill>
              <a:latin typeface="Happy Monkey"/>
              <a:ea typeface="Happy Monkey"/>
              <a:cs typeface="Happy Monkey"/>
              <a:sym typeface="Happy Monkey"/>
            </a:endParaRPr>
          </a:p>
        </p:txBody>
      </p:sp>
      <p:pic>
        <p:nvPicPr>
          <p:cNvPr id="403" name="Google Shape;403;p59"/>
          <p:cNvPicPr preferRelativeResize="0"/>
          <p:nvPr/>
        </p:nvPicPr>
        <p:blipFill rotWithShape="1">
          <a:blip r:embed="rId4">
            <a:alphaModFix/>
          </a:blip>
          <a:srcRect b="17042" l="5516" r="4636" t="16201"/>
          <a:stretch/>
        </p:blipFill>
        <p:spPr>
          <a:xfrm>
            <a:off x="1045925" y="869424"/>
            <a:ext cx="3242824" cy="1807073"/>
          </a:xfrm>
          <a:prstGeom prst="rect">
            <a:avLst/>
          </a:prstGeom>
          <a:noFill/>
          <a:ln cap="flat" cmpd="sng" w="9525">
            <a:solidFill>
              <a:schemeClr val="dk1"/>
            </a:solidFill>
            <a:prstDash val="solid"/>
            <a:round/>
            <a:headEnd len="sm" w="sm" type="none"/>
            <a:tailEnd len="sm" w="sm" type="none"/>
          </a:ln>
        </p:spPr>
      </p:pic>
      <p:pic>
        <p:nvPicPr>
          <p:cNvPr id="404" name="Google Shape;404;p59"/>
          <p:cNvPicPr preferRelativeResize="0"/>
          <p:nvPr/>
        </p:nvPicPr>
        <p:blipFill rotWithShape="1">
          <a:blip r:embed="rId5">
            <a:alphaModFix/>
          </a:blip>
          <a:srcRect b="30424" l="19595" r="21736" t="7548"/>
          <a:stretch/>
        </p:blipFill>
        <p:spPr>
          <a:xfrm>
            <a:off x="1214700" y="2853826"/>
            <a:ext cx="1438525" cy="1140676"/>
          </a:xfrm>
          <a:prstGeom prst="rect">
            <a:avLst/>
          </a:prstGeom>
          <a:noFill/>
          <a:ln cap="flat" cmpd="sng" w="9525">
            <a:solidFill>
              <a:schemeClr val="dk1"/>
            </a:solidFill>
            <a:prstDash val="solid"/>
            <a:round/>
            <a:headEnd len="sm" w="sm" type="none"/>
            <a:tailEnd len="sm" w="sm" type="none"/>
          </a:ln>
        </p:spPr>
      </p:pic>
      <p:pic>
        <p:nvPicPr>
          <p:cNvPr id="405" name="Google Shape;405;p59"/>
          <p:cNvPicPr preferRelativeResize="0"/>
          <p:nvPr/>
        </p:nvPicPr>
        <p:blipFill rotWithShape="1">
          <a:blip r:embed="rId6">
            <a:alphaModFix/>
          </a:blip>
          <a:srcRect b="0" l="0" r="0" t="5249"/>
          <a:stretch/>
        </p:blipFill>
        <p:spPr>
          <a:xfrm>
            <a:off x="2577025" y="2567025"/>
            <a:ext cx="2376852" cy="1689074"/>
          </a:xfrm>
          <a:prstGeom prst="rect">
            <a:avLst/>
          </a:prstGeom>
          <a:noFill/>
          <a:ln cap="flat" cmpd="sng" w="9525">
            <a:solidFill>
              <a:schemeClr val="dk1"/>
            </a:solidFill>
            <a:prstDash val="solid"/>
            <a:round/>
            <a:headEnd len="sm" w="sm" type="none"/>
            <a:tailEnd len="sm" w="sm" type="none"/>
          </a:ln>
        </p:spPr>
      </p:pic>
      <p:pic>
        <p:nvPicPr>
          <p:cNvPr id="406" name="Google Shape;406;p59"/>
          <p:cNvPicPr preferRelativeResize="0"/>
          <p:nvPr/>
        </p:nvPicPr>
        <p:blipFill rotWithShape="1">
          <a:blip r:embed="rId7">
            <a:alphaModFix/>
          </a:blip>
          <a:srcRect b="2538" l="17372" r="5210" t="32716"/>
          <a:stretch/>
        </p:blipFill>
        <p:spPr>
          <a:xfrm>
            <a:off x="4734975" y="2338425"/>
            <a:ext cx="3242824" cy="203400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descr="Primitives - Chalk Board" id="411" name="Google Shape;411;p60"/>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412" name="Google Shape;412;p60"/>
          <p:cNvSpPr txBox="1"/>
          <p:nvPr/>
        </p:nvSpPr>
        <p:spPr>
          <a:xfrm>
            <a:off x="830775" y="4595325"/>
            <a:ext cx="3170700" cy="354000"/>
          </a:xfrm>
          <a:prstGeom prst="rect">
            <a:avLst/>
          </a:prstGeom>
          <a:noFill/>
          <a:ln>
            <a:noFill/>
          </a:ln>
        </p:spPr>
        <p:txBody>
          <a:bodyPr anchorCtr="0" anchor="t" bIns="91425" lIns="91425" spcFirstLastPara="1" rIns="91425" wrap="square" tIns="91425">
            <a:spAutoFit/>
          </a:bodyPr>
          <a:lstStyle/>
          <a:p>
            <a:pPr indent="0" lvl="0" marL="0" rtl="0" algn="l">
              <a:lnSpc>
                <a:spcPct val="104166"/>
              </a:lnSpc>
              <a:spcBef>
                <a:spcPts val="0"/>
              </a:spcBef>
              <a:spcAft>
                <a:spcPts val="0"/>
              </a:spcAft>
              <a:buNone/>
            </a:pPr>
            <a:r>
              <a:rPr lang="en" sz="1100" u="sng">
                <a:solidFill>
                  <a:schemeClr val="dk1"/>
                </a:solidFill>
                <a:latin typeface="Happy Monkey"/>
                <a:ea typeface="Happy Monkey"/>
                <a:cs typeface="Happy Monkey"/>
                <a:sym typeface="Happy Monkey"/>
                <a:hlinkClick r:id="rId4">
                  <a:extLst>
                    <a:ext uri="{A12FA001-AC4F-418D-AE19-62706E023703}">
                      <ahyp:hlinkClr val="tx"/>
                    </a:ext>
                  </a:extLst>
                </a:hlinkClick>
              </a:rPr>
              <a:t>This Is What School Was Like 100 Years Ago</a:t>
            </a:r>
            <a:endParaRPr u="sng">
              <a:solidFill>
                <a:schemeClr val="dk1"/>
              </a:solidFill>
            </a:endParaRPr>
          </a:p>
        </p:txBody>
      </p:sp>
      <p:pic>
        <p:nvPicPr>
          <p:cNvPr descr="Children arriving at school with their books straps" id="413" name="Google Shape;413;p60"/>
          <p:cNvPicPr preferRelativeResize="0"/>
          <p:nvPr/>
        </p:nvPicPr>
        <p:blipFill rotWithShape="1">
          <a:blip r:embed="rId5">
            <a:alphaModFix/>
          </a:blip>
          <a:srcRect b="23112" l="0" r="0" t="0"/>
          <a:stretch/>
        </p:blipFill>
        <p:spPr>
          <a:xfrm>
            <a:off x="1981200" y="1493375"/>
            <a:ext cx="5254674" cy="2689875"/>
          </a:xfrm>
          <a:prstGeom prst="rect">
            <a:avLst/>
          </a:prstGeom>
          <a:noFill/>
          <a:ln cap="flat" cmpd="sng" w="9525">
            <a:solidFill>
              <a:schemeClr val="dk1"/>
            </a:solidFill>
            <a:prstDash val="solid"/>
            <a:round/>
            <a:headEnd len="sm" w="sm" type="none"/>
            <a:tailEnd len="sm" w="sm" type="none"/>
          </a:ln>
        </p:spPr>
      </p:pic>
      <p:sp>
        <p:nvSpPr>
          <p:cNvPr id="414" name="Google Shape;414;p60"/>
          <p:cNvSpPr txBox="1"/>
          <p:nvPr/>
        </p:nvSpPr>
        <p:spPr>
          <a:xfrm>
            <a:off x="0" y="4566300"/>
            <a:ext cx="9144000" cy="577200"/>
          </a:xfrm>
          <a:prstGeom prst="rect">
            <a:avLst/>
          </a:prstGeom>
          <a:noFill/>
          <a:ln>
            <a:noFill/>
          </a:ln>
        </p:spPr>
        <p:txBody>
          <a:bodyPr anchorCtr="0" anchor="t" bIns="91425" lIns="91425" spcFirstLastPara="1" rIns="91425" wrap="square" tIns="91425">
            <a:spAutoFit/>
          </a:bodyPr>
          <a:lstStyle/>
          <a:p>
            <a:pPr indent="0" lvl="0" marL="0" rtl="0" algn="l">
              <a:lnSpc>
                <a:spcPct val="189705"/>
              </a:lnSpc>
              <a:spcBef>
                <a:spcPts val="1500"/>
              </a:spcBef>
              <a:spcAft>
                <a:spcPts val="1500"/>
              </a:spcAft>
              <a:buNone/>
            </a:pPr>
            <a:r>
              <a:t/>
            </a:r>
            <a:endParaRPr b="1" sz="2550">
              <a:solidFill>
                <a:srgbClr val="980000"/>
              </a:solidFill>
              <a:highlight>
                <a:srgbClr val="FFFFFF"/>
              </a:highlight>
              <a:latin typeface="Happy Monkey"/>
              <a:ea typeface="Happy Monkey"/>
              <a:cs typeface="Happy Monkey"/>
              <a:sym typeface="Happy Monkey"/>
            </a:endParaRPr>
          </a:p>
        </p:txBody>
      </p:sp>
      <p:sp>
        <p:nvSpPr>
          <p:cNvPr id="415" name="Google Shape;415;p60"/>
          <p:cNvSpPr txBox="1"/>
          <p:nvPr/>
        </p:nvSpPr>
        <p:spPr>
          <a:xfrm>
            <a:off x="1063500" y="871251"/>
            <a:ext cx="7017000" cy="461700"/>
          </a:xfrm>
          <a:prstGeom prst="rect">
            <a:avLst/>
          </a:prstGeom>
          <a:noFill/>
          <a:ln>
            <a:noFill/>
          </a:ln>
        </p:spPr>
        <p:txBody>
          <a:bodyPr anchorCtr="0" anchor="t" bIns="91425" lIns="91425" spcFirstLastPara="1" rIns="91425" wrap="square" tIns="91425">
            <a:spAutoFit/>
          </a:bodyPr>
          <a:lstStyle/>
          <a:p>
            <a:pPr indent="0" lvl="0" marL="0" rtl="0" algn="ctr">
              <a:lnSpc>
                <a:spcPct val="189705"/>
              </a:lnSpc>
              <a:spcBef>
                <a:spcPts val="1500"/>
              </a:spcBef>
              <a:spcAft>
                <a:spcPts val="1500"/>
              </a:spcAft>
              <a:buNone/>
            </a:pPr>
            <a:r>
              <a:rPr b="1" lang="en" sz="1800">
                <a:solidFill>
                  <a:schemeClr val="lt1"/>
                </a:solidFill>
                <a:latin typeface="Happy Monkey"/>
                <a:ea typeface="Happy Monkey"/>
                <a:cs typeface="Happy Monkey"/>
                <a:sym typeface="Happy Monkey"/>
              </a:rPr>
              <a:t>Clothes, s</a:t>
            </a:r>
            <a:r>
              <a:rPr b="1" lang="en" sz="1800">
                <a:solidFill>
                  <a:schemeClr val="lt1"/>
                </a:solidFill>
                <a:latin typeface="Happy Monkey"/>
                <a:ea typeface="Happy Monkey"/>
                <a:cs typeface="Happy Monkey"/>
                <a:sym typeface="Happy Monkey"/>
              </a:rPr>
              <a:t>chool bags and lunch boxes</a:t>
            </a:r>
            <a:endParaRPr b="1" sz="1800">
              <a:solidFill>
                <a:schemeClr val="lt1"/>
              </a:solidFill>
              <a:latin typeface="Happy Monkey"/>
              <a:ea typeface="Happy Monkey"/>
              <a:cs typeface="Happy Monkey"/>
              <a:sym typeface="Happy Monkey"/>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descr="Primitives - Chalk Board" id="420" name="Google Shape;420;p61"/>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421" name="Google Shape;421;p61"/>
          <p:cNvSpPr txBox="1"/>
          <p:nvPr/>
        </p:nvSpPr>
        <p:spPr>
          <a:xfrm>
            <a:off x="5109925" y="871250"/>
            <a:ext cx="2970600" cy="738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Clothes, school bags and lunch boxes</a:t>
            </a:r>
            <a:endParaRPr b="1" sz="1800">
              <a:solidFill>
                <a:schemeClr val="lt1"/>
              </a:solidFill>
              <a:latin typeface="Happy Monkey"/>
              <a:ea typeface="Happy Monkey"/>
              <a:cs typeface="Happy Monkey"/>
              <a:sym typeface="Happy Monkey"/>
            </a:endParaRPr>
          </a:p>
        </p:txBody>
      </p:sp>
      <p:pic>
        <p:nvPicPr>
          <p:cNvPr id="422" name="Google Shape;422;p61"/>
          <p:cNvPicPr preferRelativeResize="0"/>
          <p:nvPr/>
        </p:nvPicPr>
        <p:blipFill rotWithShape="1">
          <a:blip r:embed="rId4">
            <a:alphaModFix/>
          </a:blip>
          <a:srcRect b="0" l="20527" r="3247" t="0"/>
          <a:stretch/>
        </p:blipFill>
        <p:spPr>
          <a:xfrm>
            <a:off x="1426425" y="947450"/>
            <a:ext cx="3347901" cy="32941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Primitives - Chalk Board" id="84" name="Google Shape;84;p17"/>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85" name="Google Shape;85;p17"/>
          <p:cNvSpPr txBox="1"/>
          <p:nvPr/>
        </p:nvSpPr>
        <p:spPr>
          <a:xfrm>
            <a:off x="1050328" y="1242462"/>
            <a:ext cx="6897000" cy="279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600">
                <a:solidFill>
                  <a:schemeClr val="lt1"/>
                </a:solidFill>
              </a:rPr>
              <a:t>Hamilton East School 150 Years Ago</a:t>
            </a:r>
            <a:endParaRPr b="1" sz="2600">
              <a:solidFill>
                <a:schemeClr val="lt1"/>
              </a:solidFill>
            </a:endParaRPr>
          </a:p>
          <a:p>
            <a:pPr indent="0" lvl="0" marL="0" rtl="0" algn="l">
              <a:lnSpc>
                <a:spcPct val="115000"/>
              </a:lnSpc>
              <a:spcBef>
                <a:spcPts val="0"/>
              </a:spcBef>
              <a:spcAft>
                <a:spcPts val="0"/>
              </a:spcAft>
              <a:buNone/>
            </a:pPr>
            <a:r>
              <a:rPr lang="en" sz="1500">
                <a:solidFill>
                  <a:schemeClr val="lt1"/>
                </a:solidFill>
              </a:rPr>
              <a:t>By Karlton</a:t>
            </a:r>
            <a:endParaRPr sz="1500">
              <a:solidFill>
                <a:schemeClr val="lt1"/>
              </a:solidFill>
            </a:endParaRPr>
          </a:p>
          <a:p>
            <a:pPr indent="0" lvl="0" marL="0" rtl="0" algn="l">
              <a:lnSpc>
                <a:spcPct val="115000"/>
              </a:lnSpc>
              <a:spcBef>
                <a:spcPts val="0"/>
              </a:spcBef>
              <a:spcAft>
                <a:spcPts val="0"/>
              </a:spcAft>
              <a:buNone/>
            </a:pPr>
            <a:r>
              <a:t/>
            </a:r>
            <a:endParaRPr sz="1500">
              <a:solidFill>
                <a:schemeClr val="lt1"/>
              </a:solidFill>
            </a:endParaRPr>
          </a:p>
          <a:p>
            <a:pPr indent="0" lvl="0" marL="0" rtl="0" algn="l">
              <a:lnSpc>
                <a:spcPct val="115000"/>
              </a:lnSpc>
              <a:spcBef>
                <a:spcPts val="0"/>
              </a:spcBef>
              <a:spcAft>
                <a:spcPts val="0"/>
              </a:spcAft>
              <a:buNone/>
            </a:pPr>
            <a:r>
              <a:rPr lang="en" sz="1500">
                <a:solidFill>
                  <a:schemeClr val="lt1"/>
                </a:solidFill>
              </a:rPr>
              <a:t>150 years ago Hamilton East School was fun and boring sometimes. The children did not have a lot of things to do, they could play tag and they could play running games. If they were bad they got hit by a stick on the hand. They did not have electricity or any devices. If I was alive I would feel bad and good. </a:t>
            </a:r>
            <a:endParaRPr sz="1500">
              <a:solidFill>
                <a:schemeClr val="lt1"/>
              </a:solidFill>
            </a:endParaRPr>
          </a:p>
          <a:p>
            <a:pPr indent="0" lvl="0" marL="0" rtl="0" algn="l">
              <a:spcBef>
                <a:spcPts val="0"/>
              </a:spcBef>
              <a:spcAft>
                <a:spcPts val="0"/>
              </a:spcAft>
              <a:buNone/>
            </a:pPr>
            <a:r>
              <a:t/>
            </a:r>
            <a:endParaRPr sz="1100">
              <a:solidFill>
                <a:schemeClr val="lt1"/>
              </a:solidFill>
            </a:endParaRPr>
          </a:p>
          <a:p>
            <a:pPr indent="0" lvl="0" marL="0" rtl="0" algn="l">
              <a:spcBef>
                <a:spcPts val="0"/>
              </a:spcBef>
              <a:spcAft>
                <a:spcPts val="0"/>
              </a:spcAft>
              <a:buNone/>
            </a:pPr>
            <a:r>
              <a:t/>
            </a:r>
            <a:endParaRPr sz="1100">
              <a:solidFill>
                <a:schemeClr val="lt1"/>
              </a:solidFill>
            </a:endParaRPr>
          </a:p>
          <a:p>
            <a:pPr indent="0" lvl="0" marL="0" rtl="0" algn="l">
              <a:spcBef>
                <a:spcPts val="0"/>
              </a:spcBef>
              <a:spcAft>
                <a:spcPts val="0"/>
              </a:spcAft>
              <a:buNone/>
            </a:pPr>
            <a:r>
              <a:t/>
            </a:r>
            <a:endParaRPr>
              <a:solidFill>
                <a:schemeClr val="lt1"/>
              </a:solidFill>
            </a:endParaRPr>
          </a:p>
        </p:txBody>
      </p:sp>
      <p:sp>
        <p:nvSpPr>
          <p:cNvPr id="86" name="Google Shape;86;p17"/>
          <p:cNvSpPr txBox="1"/>
          <p:nvPr/>
        </p:nvSpPr>
        <p:spPr>
          <a:xfrm>
            <a:off x="914400" y="2146311"/>
            <a:ext cx="7315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7" name="Google Shape;87;p17"/>
          <p:cNvSpPr txBox="1"/>
          <p:nvPr/>
        </p:nvSpPr>
        <p:spPr>
          <a:xfrm>
            <a:off x="914400" y="2146311"/>
            <a:ext cx="73152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descr="Primitives - Chalk Board" id="427" name="Google Shape;427;p62"/>
          <p:cNvPicPr preferRelativeResize="0"/>
          <p:nvPr/>
        </p:nvPicPr>
        <p:blipFill rotWithShape="1">
          <a:blip r:embed="rId3">
            <a:alphaModFix/>
          </a:blip>
          <a:srcRect b="3557" l="3338" r="2614" t="3557"/>
          <a:stretch/>
        </p:blipFill>
        <p:spPr>
          <a:xfrm>
            <a:off x="-76200" y="0"/>
            <a:ext cx="9144000" cy="5079994"/>
          </a:xfrm>
          <a:prstGeom prst="rect">
            <a:avLst/>
          </a:prstGeom>
          <a:noFill/>
          <a:ln>
            <a:noFill/>
          </a:ln>
        </p:spPr>
      </p:pic>
      <p:pic>
        <p:nvPicPr>
          <p:cNvPr id="428" name="Google Shape;428;p62"/>
          <p:cNvPicPr preferRelativeResize="0"/>
          <p:nvPr/>
        </p:nvPicPr>
        <p:blipFill rotWithShape="1">
          <a:blip r:embed="rId4">
            <a:alphaModFix/>
          </a:blip>
          <a:srcRect b="12596" l="7151" r="12675" t="5664"/>
          <a:stretch/>
        </p:blipFill>
        <p:spPr>
          <a:xfrm rot="-5400000">
            <a:off x="4635124" y="1254326"/>
            <a:ext cx="3370650" cy="2567198"/>
          </a:xfrm>
          <a:prstGeom prst="rect">
            <a:avLst/>
          </a:prstGeom>
          <a:noFill/>
          <a:ln cap="flat" cmpd="sng" w="9525">
            <a:solidFill>
              <a:schemeClr val="dk1"/>
            </a:solidFill>
            <a:prstDash val="solid"/>
            <a:round/>
            <a:headEnd len="sm" w="sm" type="none"/>
            <a:tailEnd len="sm" w="sm" type="none"/>
          </a:ln>
        </p:spPr>
      </p:pic>
      <p:pic>
        <p:nvPicPr>
          <p:cNvPr id="429" name="Google Shape;429;p62"/>
          <p:cNvPicPr preferRelativeResize="0"/>
          <p:nvPr/>
        </p:nvPicPr>
        <p:blipFill rotWithShape="1">
          <a:blip r:embed="rId5">
            <a:alphaModFix/>
          </a:blip>
          <a:srcRect b="3100" l="0" r="16915" t="2076"/>
          <a:stretch/>
        </p:blipFill>
        <p:spPr>
          <a:xfrm rot="-5400000">
            <a:off x="1261001" y="1088000"/>
            <a:ext cx="3422275" cy="291757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descr="Primitives - Chalk Board" id="434" name="Google Shape;434;p63"/>
          <p:cNvPicPr preferRelativeResize="0"/>
          <p:nvPr/>
        </p:nvPicPr>
        <p:blipFill rotWithShape="1">
          <a:blip r:embed="rId3">
            <a:alphaModFix/>
          </a:blip>
          <a:srcRect b="3557" l="3338" r="2614" t="3557"/>
          <a:stretch/>
        </p:blipFill>
        <p:spPr>
          <a:xfrm>
            <a:off x="-76200" y="0"/>
            <a:ext cx="9144000" cy="5079994"/>
          </a:xfrm>
          <a:prstGeom prst="rect">
            <a:avLst/>
          </a:prstGeom>
          <a:noFill/>
          <a:ln>
            <a:noFill/>
          </a:ln>
        </p:spPr>
      </p:pic>
      <p:pic>
        <p:nvPicPr>
          <p:cNvPr id="435" name="Google Shape;435;p63"/>
          <p:cNvPicPr preferRelativeResize="0"/>
          <p:nvPr/>
        </p:nvPicPr>
        <p:blipFill rotWithShape="1">
          <a:blip r:embed="rId4">
            <a:alphaModFix/>
          </a:blip>
          <a:srcRect b="14611" l="10091" r="22902" t="16074"/>
          <a:stretch/>
        </p:blipFill>
        <p:spPr>
          <a:xfrm rot="-5400000">
            <a:off x="1519188" y="1284987"/>
            <a:ext cx="3210875" cy="2481350"/>
          </a:xfrm>
          <a:prstGeom prst="rect">
            <a:avLst/>
          </a:prstGeom>
          <a:noFill/>
          <a:ln cap="flat" cmpd="sng" w="9525">
            <a:solidFill>
              <a:schemeClr val="dk1"/>
            </a:solidFill>
            <a:prstDash val="solid"/>
            <a:round/>
            <a:headEnd len="sm" w="sm" type="none"/>
            <a:tailEnd len="sm" w="sm" type="none"/>
          </a:ln>
        </p:spPr>
      </p:pic>
      <p:pic>
        <p:nvPicPr>
          <p:cNvPr id="436" name="Google Shape;436;p63"/>
          <p:cNvPicPr preferRelativeResize="0"/>
          <p:nvPr/>
        </p:nvPicPr>
        <p:blipFill rotWithShape="1">
          <a:blip r:embed="rId5">
            <a:alphaModFix/>
          </a:blip>
          <a:srcRect b="18205" l="8748" r="8483" t="953"/>
          <a:stretch/>
        </p:blipFill>
        <p:spPr>
          <a:xfrm rot="-5400000">
            <a:off x="4357908" y="1355113"/>
            <a:ext cx="3217976" cy="234819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Primitives - Chalk Board" id="441" name="Google Shape;441;p64"/>
          <p:cNvPicPr preferRelativeResize="0"/>
          <p:nvPr/>
        </p:nvPicPr>
        <p:blipFill rotWithShape="1">
          <a:blip r:embed="rId3">
            <a:alphaModFix/>
          </a:blip>
          <a:srcRect b="3557" l="3338" r="2614" t="3557"/>
          <a:stretch/>
        </p:blipFill>
        <p:spPr>
          <a:xfrm>
            <a:off x="-76200" y="0"/>
            <a:ext cx="9144000" cy="5079994"/>
          </a:xfrm>
          <a:prstGeom prst="rect">
            <a:avLst/>
          </a:prstGeom>
          <a:noFill/>
          <a:ln>
            <a:noFill/>
          </a:ln>
        </p:spPr>
      </p:pic>
      <p:sp>
        <p:nvSpPr>
          <p:cNvPr id="442" name="Google Shape;442;p64"/>
          <p:cNvSpPr txBox="1"/>
          <p:nvPr/>
        </p:nvSpPr>
        <p:spPr>
          <a:xfrm>
            <a:off x="5269500" y="861500"/>
            <a:ext cx="2927700" cy="3509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Building Tools</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Then, drills were very heavy and hand held. It took a very long time to build a classroom. The drills were made out of metal and wood.</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Because of this you would become very strong.</a:t>
            </a:r>
            <a:endParaRPr sz="1800">
              <a:solidFill>
                <a:schemeClr val="lt1"/>
              </a:solidFill>
              <a:latin typeface="Happy Monkey"/>
              <a:ea typeface="Happy Monkey"/>
              <a:cs typeface="Happy Monkey"/>
              <a:sym typeface="Happy Monkey"/>
            </a:endParaRPr>
          </a:p>
        </p:txBody>
      </p:sp>
      <p:pic>
        <p:nvPicPr>
          <p:cNvPr id="443" name="Google Shape;443;p64"/>
          <p:cNvPicPr preferRelativeResize="0"/>
          <p:nvPr/>
        </p:nvPicPr>
        <p:blipFill rotWithShape="1">
          <a:blip r:embed="rId4">
            <a:alphaModFix/>
          </a:blip>
          <a:srcRect b="15895" l="11576" r="14595" t="10276"/>
          <a:stretch/>
        </p:blipFill>
        <p:spPr>
          <a:xfrm>
            <a:off x="2050900" y="937300"/>
            <a:ext cx="2451675" cy="32689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descr="Primitives - Chalk Board" id="448" name="Google Shape;448;p65"/>
          <p:cNvPicPr preferRelativeResize="0"/>
          <p:nvPr/>
        </p:nvPicPr>
        <p:blipFill rotWithShape="1">
          <a:blip r:embed="rId3">
            <a:alphaModFix/>
          </a:blip>
          <a:srcRect b="3557" l="3338" r="2614" t="3557"/>
          <a:stretch/>
        </p:blipFill>
        <p:spPr>
          <a:xfrm>
            <a:off x="-76200" y="0"/>
            <a:ext cx="9144000" cy="5079994"/>
          </a:xfrm>
          <a:prstGeom prst="rect">
            <a:avLst/>
          </a:prstGeom>
          <a:noFill/>
          <a:ln>
            <a:noFill/>
          </a:ln>
        </p:spPr>
      </p:pic>
      <p:pic>
        <p:nvPicPr>
          <p:cNvPr id="449" name="Google Shape;449;p65"/>
          <p:cNvPicPr preferRelativeResize="0"/>
          <p:nvPr/>
        </p:nvPicPr>
        <p:blipFill rotWithShape="1">
          <a:blip r:embed="rId4">
            <a:alphaModFix/>
          </a:blip>
          <a:srcRect b="23873" l="0" r="11808" t="24993"/>
          <a:stretch/>
        </p:blipFill>
        <p:spPr>
          <a:xfrm>
            <a:off x="2307253" y="2476875"/>
            <a:ext cx="2350271" cy="1824051"/>
          </a:xfrm>
          <a:prstGeom prst="rect">
            <a:avLst/>
          </a:prstGeom>
          <a:noFill/>
          <a:ln cap="flat" cmpd="sng" w="9525">
            <a:solidFill>
              <a:schemeClr val="dk1"/>
            </a:solidFill>
            <a:prstDash val="solid"/>
            <a:round/>
            <a:headEnd len="sm" w="sm" type="none"/>
            <a:tailEnd len="sm" w="sm" type="none"/>
          </a:ln>
        </p:spPr>
      </p:pic>
      <p:pic>
        <p:nvPicPr>
          <p:cNvPr id="450" name="Google Shape;450;p65"/>
          <p:cNvPicPr preferRelativeResize="0"/>
          <p:nvPr/>
        </p:nvPicPr>
        <p:blipFill rotWithShape="1">
          <a:blip r:embed="rId5">
            <a:alphaModFix/>
          </a:blip>
          <a:srcRect b="15863" l="10196" r="16181" t="21706"/>
          <a:stretch/>
        </p:blipFill>
        <p:spPr>
          <a:xfrm rot="10800000">
            <a:off x="4214202" y="759601"/>
            <a:ext cx="1994523" cy="2264049"/>
          </a:xfrm>
          <a:prstGeom prst="rect">
            <a:avLst/>
          </a:prstGeom>
          <a:noFill/>
          <a:ln cap="flat" cmpd="sng" w="9525">
            <a:solidFill>
              <a:schemeClr val="dk1"/>
            </a:solidFill>
            <a:prstDash val="solid"/>
            <a:round/>
            <a:headEnd len="sm" w="sm" type="none"/>
            <a:tailEnd len="sm" w="sm" type="none"/>
          </a:ln>
        </p:spPr>
      </p:pic>
      <p:pic>
        <p:nvPicPr>
          <p:cNvPr id="451" name="Google Shape;451;p65"/>
          <p:cNvPicPr preferRelativeResize="0"/>
          <p:nvPr/>
        </p:nvPicPr>
        <p:blipFill rotWithShape="1">
          <a:blip r:embed="rId6">
            <a:alphaModFix/>
          </a:blip>
          <a:srcRect b="4812" l="0" r="41224" t="3511"/>
          <a:stretch/>
        </p:blipFill>
        <p:spPr>
          <a:xfrm rot="-5400000">
            <a:off x="6169924" y="2297825"/>
            <a:ext cx="1824051" cy="2125399"/>
          </a:xfrm>
          <a:prstGeom prst="rect">
            <a:avLst/>
          </a:prstGeom>
          <a:noFill/>
          <a:ln cap="flat" cmpd="sng" w="9525">
            <a:solidFill>
              <a:schemeClr val="dk1"/>
            </a:solidFill>
            <a:prstDash val="solid"/>
            <a:round/>
            <a:headEnd len="sm" w="sm" type="none"/>
            <a:tailEnd len="sm" w="sm" type="none"/>
          </a:ln>
        </p:spPr>
      </p:pic>
      <p:pic>
        <p:nvPicPr>
          <p:cNvPr id="452" name="Google Shape;452;p65"/>
          <p:cNvPicPr preferRelativeResize="0"/>
          <p:nvPr/>
        </p:nvPicPr>
        <p:blipFill rotWithShape="1">
          <a:blip r:embed="rId7">
            <a:alphaModFix/>
          </a:blip>
          <a:srcRect b="7561" l="13806" r="18249" t="2744"/>
          <a:stretch/>
        </p:blipFill>
        <p:spPr>
          <a:xfrm rot="-5400000">
            <a:off x="806713" y="774512"/>
            <a:ext cx="2158525" cy="21287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Primitives - Chalk Board" id="457" name="Google Shape;457;p66"/>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458" name="Google Shape;458;p66"/>
          <p:cNvSpPr txBox="1"/>
          <p:nvPr/>
        </p:nvSpPr>
        <p:spPr>
          <a:xfrm>
            <a:off x="4376051" y="1028900"/>
            <a:ext cx="3830400" cy="2678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Building Tools</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Now, d</a:t>
            </a:r>
            <a:r>
              <a:rPr lang="en" sz="1800">
                <a:solidFill>
                  <a:schemeClr val="lt1"/>
                </a:solidFill>
                <a:latin typeface="Happy Monkey"/>
                <a:ea typeface="Happy Monkey"/>
                <a:cs typeface="Happy Monkey"/>
                <a:sym typeface="Happy Monkey"/>
              </a:rPr>
              <a:t>rills are lighter and many have batteries or connect to electricity. It makes the job much quicker. The drills are made out of metal and plastic.</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sz="1800">
              <a:solidFill>
                <a:schemeClr val="lt1"/>
              </a:solidFill>
              <a:latin typeface="Happy Monkey"/>
              <a:ea typeface="Happy Monkey"/>
              <a:cs typeface="Happy Monkey"/>
              <a:sym typeface="Happy Monkey"/>
            </a:endParaRPr>
          </a:p>
          <a:p>
            <a:pPr indent="0" lvl="0" marL="0" rtl="0" algn="l">
              <a:spcBef>
                <a:spcPts val="0"/>
              </a:spcBef>
              <a:spcAft>
                <a:spcPts val="0"/>
              </a:spcAft>
              <a:buClr>
                <a:schemeClr val="dk1"/>
              </a:buClr>
              <a:buSzPts val="1100"/>
              <a:buFont typeface="Arial"/>
              <a:buNone/>
            </a:pPr>
            <a:r>
              <a:rPr lang="en" sz="1800" u="sng">
                <a:solidFill>
                  <a:schemeClr val="lt1"/>
                </a:solidFill>
                <a:latin typeface="Happy Monkey"/>
                <a:ea typeface="Happy Monkey"/>
                <a:cs typeface="Happy Monkey"/>
                <a:sym typeface="Happy Monkey"/>
                <a:hlinkClick r:id="rId4">
                  <a:extLst>
                    <a:ext uri="{A12FA001-AC4F-418D-AE19-62706E023703}">
                      <ahyp:hlinkClr val="tx"/>
                    </a:ext>
                  </a:extLst>
                </a:hlinkClick>
              </a:rPr>
              <a:t>How to Use a Power Drill</a:t>
            </a:r>
            <a:endParaRPr sz="1800">
              <a:solidFill>
                <a:schemeClr val="lt1"/>
              </a:solidFill>
              <a:latin typeface="Happy Monkey"/>
              <a:ea typeface="Happy Monkey"/>
              <a:cs typeface="Happy Monkey"/>
              <a:sym typeface="Happy Monkey"/>
            </a:endParaRPr>
          </a:p>
        </p:txBody>
      </p:sp>
      <p:pic>
        <p:nvPicPr>
          <p:cNvPr id="459" name="Google Shape;459;p66"/>
          <p:cNvPicPr preferRelativeResize="0"/>
          <p:nvPr/>
        </p:nvPicPr>
        <p:blipFill rotWithShape="1">
          <a:blip r:embed="rId5">
            <a:alphaModFix/>
          </a:blip>
          <a:srcRect b="5410" l="4434" r="21287" t="0"/>
          <a:stretch/>
        </p:blipFill>
        <p:spPr>
          <a:xfrm rot="-5400000">
            <a:off x="1114913" y="1133189"/>
            <a:ext cx="3119048" cy="291047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descr="Primitives - Chalk Board" id="464" name="Google Shape;464;p67"/>
          <p:cNvPicPr preferRelativeResize="0"/>
          <p:nvPr/>
        </p:nvPicPr>
        <p:blipFill rotWithShape="1">
          <a:blip r:embed="rId3">
            <a:alphaModFix/>
          </a:blip>
          <a:srcRect b="3557" l="3338" r="2614" t="3557"/>
          <a:stretch/>
        </p:blipFill>
        <p:spPr>
          <a:xfrm>
            <a:off x="-76200" y="0"/>
            <a:ext cx="9144000" cy="5079994"/>
          </a:xfrm>
          <a:prstGeom prst="rect">
            <a:avLst/>
          </a:prstGeom>
          <a:noFill/>
          <a:ln>
            <a:noFill/>
          </a:ln>
        </p:spPr>
      </p:pic>
      <p:pic>
        <p:nvPicPr>
          <p:cNvPr id="465" name="Google Shape;465;p67"/>
          <p:cNvPicPr preferRelativeResize="0"/>
          <p:nvPr/>
        </p:nvPicPr>
        <p:blipFill rotWithShape="1">
          <a:blip r:embed="rId4">
            <a:alphaModFix/>
          </a:blip>
          <a:srcRect b="6627" l="10516" r="18566" t="20225"/>
          <a:stretch/>
        </p:blipFill>
        <p:spPr>
          <a:xfrm rot="-5400000">
            <a:off x="5197663" y="1329137"/>
            <a:ext cx="3212600" cy="2475376"/>
          </a:xfrm>
          <a:prstGeom prst="rect">
            <a:avLst/>
          </a:prstGeom>
          <a:noFill/>
          <a:ln cap="flat" cmpd="sng" w="9525">
            <a:solidFill>
              <a:schemeClr val="dk1"/>
            </a:solidFill>
            <a:prstDash val="solid"/>
            <a:round/>
            <a:headEnd len="sm" w="sm" type="none"/>
            <a:tailEnd len="sm" w="sm" type="none"/>
          </a:ln>
        </p:spPr>
      </p:pic>
      <p:pic>
        <p:nvPicPr>
          <p:cNvPr id="466" name="Google Shape;466;p67"/>
          <p:cNvPicPr preferRelativeResize="0"/>
          <p:nvPr/>
        </p:nvPicPr>
        <p:blipFill rotWithShape="1">
          <a:blip r:embed="rId5">
            <a:alphaModFix/>
          </a:blip>
          <a:srcRect b="14035" l="4946" r="20443" t="21465"/>
          <a:stretch/>
        </p:blipFill>
        <p:spPr>
          <a:xfrm rot="-5400000">
            <a:off x="2692013" y="1529487"/>
            <a:ext cx="3212948" cy="2075024"/>
          </a:xfrm>
          <a:prstGeom prst="rect">
            <a:avLst/>
          </a:prstGeom>
          <a:noFill/>
          <a:ln cap="flat" cmpd="sng" w="9525">
            <a:solidFill>
              <a:schemeClr val="dk1"/>
            </a:solidFill>
            <a:prstDash val="solid"/>
            <a:round/>
            <a:headEnd len="sm" w="sm" type="none"/>
            <a:tailEnd len="sm" w="sm" type="none"/>
          </a:ln>
        </p:spPr>
      </p:pic>
      <p:pic>
        <p:nvPicPr>
          <p:cNvPr id="467" name="Google Shape;467;p67"/>
          <p:cNvPicPr preferRelativeResize="0"/>
          <p:nvPr/>
        </p:nvPicPr>
        <p:blipFill rotWithShape="1">
          <a:blip r:embed="rId6">
            <a:alphaModFix/>
          </a:blip>
          <a:srcRect b="28307" l="4754" r="16006" t="9572"/>
          <a:stretch/>
        </p:blipFill>
        <p:spPr>
          <a:xfrm rot="-5400000">
            <a:off x="403913" y="1609537"/>
            <a:ext cx="3262776" cy="191085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descr="Primitives - Chalk Board" id="472" name="Google Shape;472;p68"/>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473" name="Google Shape;473;p68"/>
          <p:cNvSpPr txBox="1"/>
          <p:nvPr/>
        </p:nvSpPr>
        <p:spPr>
          <a:xfrm>
            <a:off x="4590925" y="1612250"/>
            <a:ext cx="33345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800">
                <a:solidFill>
                  <a:schemeClr val="lt1"/>
                </a:solidFill>
                <a:latin typeface="Happy Monkey"/>
                <a:ea typeface="Happy Monkey"/>
                <a:cs typeface="Happy Monkey"/>
                <a:sym typeface="Happy Monkey"/>
              </a:rPr>
              <a:t>Lighting</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Then, candles and kerosine lanterns were used to light buildings.</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sz="1800">
              <a:solidFill>
                <a:schemeClr val="lt1"/>
              </a:solidFill>
              <a:latin typeface="Happy Monkey"/>
              <a:ea typeface="Happy Monkey"/>
              <a:cs typeface="Happy Monkey"/>
              <a:sym typeface="Happy Monkey"/>
            </a:endParaRPr>
          </a:p>
          <a:p>
            <a:pPr indent="0" lvl="0" marL="0" rtl="0" algn="l">
              <a:spcBef>
                <a:spcPts val="0"/>
              </a:spcBef>
              <a:spcAft>
                <a:spcPts val="0"/>
              </a:spcAft>
              <a:buClr>
                <a:schemeClr val="dk1"/>
              </a:buClr>
              <a:buSzPts val="1100"/>
              <a:buFont typeface="Arial"/>
              <a:buNone/>
            </a:pPr>
            <a:r>
              <a:rPr lang="en" sz="1800" u="sng">
                <a:solidFill>
                  <a:schemeClr val="lt1"/>
                </a:solidFill>
                <a:latin typeface="Happy Monkey"/>
                <a:ea typeface="Happy Monkey"/>
                <a:cs typeface="Happy Monkey"/>
                <a:sym typeface="Happy Monkey"/>
                <a:hlinkClick r:id="rId4">
                  <a:extLst>
                    <a:ext uri="{A12FA001-AC4F-418D-AE19-62706E023703}">
                      <ahyp:hlinkClr val="tx"/>
                    </a:ext>
                  </a:extLst>
                </a:hlinkClick>
              </a:rPr>
              <a:t>How to Use an Oil Lantern.</a:t>
            </a:r>
            <a:endParaRPr sz="1800">
              <a:solidFill>
                <a:schemeClr val="lt1"/>
              </a:solidFill>
              <a:latin typeface="Happy Monkey"/>
              <a:ea typeface="Happy Monkey"/>
              <a:cs typeface="Happy Monkey"/>
              <a:sym typeface="Happy Monkey"/>
            </a:endParaRPr>
          </a:p>
        </p:txBody>
      </p:sp>
      <p:pic>
        <p:nvPicPr>
          <p:cNvPr id="474" name="Google Shape;474;p68"/>
          <p:cNvPicPr preferRelativeResize="0"/>
          <p:nvPr/>
        </p:nvPicPr>
        <p:blipFill rotWithShape="1">
          <a:blip r:embed="rId5">
            <a:alphaModFix/>
          </a:blip>
          <a:srcRect b="17488" l="0" r="2638" t="17953"/>
          <a:stretch/>
        </p:blipFill>
        <p:spPr>
          <a:xfrm rot="-5400000">
            <a:off x="1611600" y="1717949"/>
            <a:ext cx="3383526" cy="168262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descr="Primitives - Chalk Board" id="479" name="Google Shape;479;p69"/>
          <p:cNvPicPr preferRelativeResize="0"/>
          <p:nvPr/>
        </p:nvPicPr>
        <p:blipFill rotWithShape="1">
          <a:blip r:embed="rId3">
            <a:alphaModFix/>
          </a:blip>
          <a:srcRect b="3557" l="3338" r="2614" t="3557"/>
          <a:stretch/>
        </p:blipFill>
        <p:spPr>
          <a:xfrm>
            <a:off x="-76200" y="0"/>
            <a:ext cx="9144000" cy="5079994"/>
          </a:xfrm>
          <a:prstGeom prst="rect">
            <a:avLst/>
          </a:prstGeom>
          <a:noFill/>
          <a:ln>
            <a:noFill/>
          </a:ln>
        </p:spPr>
      </p:pic>
      <p:pic>
        <p:nvPicPr>
          <p:cNvPr id="480" name="Google Shape;480;p69"/>
          <p:cNvPicPr preferRelativeResize="0"/>
          <p:nvPr/>
        </p:nvPicPr>
        <p:blipFill rotWithShape="1">
          <a:blip r:embed="rId4">
            <a:alphaModFix/>
          </a:blip>
          <a:srcRect b="17587" l="5801" r="12824" t="3511"/>
          <a:stretch/>
        </p:blipFill>
        <p:spPr>
          <a:xfrm rot="-5400000">
            <a:off x="5734695" y="1929133"/>
            <a:ext cx="2745073" cy="1988399"/>
          </a:xfrm>
          <a:prstGeom prst="rect">
            <a:avLst/>
          </a:prstGeom>
          <a:noFill/>
          <a:ln cap="flat" cmpd="sng" w="9525">
            <a:solidFill>
              <a:schemeClr val="dk1"/>
            </a:solidFill>
            <a:prstDash val="solid"/>
            <a:round/>
            <a:headEnd len="sm" w="sm" type="none"/>
            <a:tailEnd len="sm" w="sm" type="none"/>
          </a:ln>
        </p:spPr>
      </p:pic>
      <p:pic>
        <p:nvPicPr>
          <p:cNvPr id="481" name="Google Shape;481;p69"/>
          <p:cNvPicPr preferRelativeResize="0"/>
          <p:nvPr/>
        </p:nvPicPr>
        <p:blipFill rotWithShape="1">
          <a:blip r:embed="rId5">
            <a:alphaModFix/>
          </a:blip>
          <a:srcRect b="19090" l="16292" r="23142" t="8403"/>
          <a:stretch/>
        </p:blipFill>
        <p:spPr>
          <a:xfrm rot="-5400000">
            <a:off x="772139" y="948812"/>
            <a:ext cx="2606874" cy="2331601"/>
          </a:xfrm>
          <a:prstGeom prst="rect">
            <a:avLst/>
          </a:prstGeom>
          <a:noFill/>
          <a:ln cap="flat" cmpd="sng" w="9525">
            <a:solidFill>
              <a:schemeClr val="dk1"/>
            </a:solidFill>
            <a:prstDash val="solid"/>
            <a:round/>
            <a:headEnd len="sm" w="sm" type="none"/>
            <a:tailEnd len="sm" w="sm" type="none"/>
          </a:ln>
        </p:spPr>
      </p:pic>
      <p:pic>
        <p:nvPicPr>
          <p:cNvPr id="482" name="Google Shape;482;p69"/>
          <p:cNvPicPr preferRelativeResize="0"/>
          <p:nvPr/>
        </p:nvPicPr>
        <p:blipFill rotWithShape="1">
          <a:blip r:embed="rId6">
            <a:alphaModFix/>
          </a:blip>
          <a:srcRect b="7802" l="4636" r="8368" t="5111"/>
          <a:stretch/>
        </p:blipFill>
        <p:spPr>
          <a:xfrm rot="-5400000">
            <a:off x="2332062" y="2112638"/>
            <a:ext cx="2564076" cy="1917499"/>
          </a:xfrm>
          <a:prstGeom prst="rect">
            <a:avLst/>
          </a:prstGeom>
          <a:noFill/>
          <a:ln cap="flat" cmpd="sng" w="9525">
            <a:solidFill>
              <a:schemeClr val="dk1"/>
            </a:solidFill>
            <a:prstDash val="solid"/>
            <a:round/>
            <a:headEnd len="sm" w="sm" type="none"/>
            <a:tailEnd len="sm" w="sm" type="none"/>
          </a:ln>
        </p:spPr>
      </p:pic>
      <p:pic>
        <p:nvPicPr>
          <p:cNvPr id="483" name="Google Shape;483;p69"/>
          <p:cNvPicPr preferRelativeResize="0"/>
          <p:nvPr/>
        </p:nvPicPr>
        <p:blipFill rotWithShape="1">
          <a:blip r:embed="rId7">
            <a:alphaModFix/>
          </a:blip>
          <a:srcRect b="8816" l="14087" r="26445" t="47862"/>
          <a:stretch/>
        </p:blipFill>
        <p:spPr>
          <a:xfrm rot="-5400000">
            <a:off x="3770202" y="1579700"/>
            <a:ext cx="3038198" cy="165355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Primitives - Chalk Board" id="488" name="Google Shape;488;p70"/>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489" name="Google Shape;489;p70"/>
          <p:cNvSpPr txBox="1"/>
          <p:nvPr/>
        </p:nvSpPr>
        <p:spPr>
          <a:xfrm>
            <a:off x="1754200" y="3278100"/>
            <a:ext cx="5688300" cy="1021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Now, with a flick of the switch we can have light. </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The electricity we use is created by using </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u="sng">
                <a:solidFill>
                  <a:schemeClr val="lt1"/>
                </a:solidFill>
                <a:latin typeface="Happy Monkey"/>
                <a:ea typeface="Happy Monkey"/>
                <a:cs typeface="Happy Monkey"/>
                <a:sym typeface="Happy Monkey"/>
                <a:hlinkClick r:id="rId4">
                  <a:extLst>
                    <a:ext uri="{A12FA001-AC4F-418D-AE19-62706E023703}">
                      <ahyp:hlinkClr val="tx"/>
                    </a:ext>
                  </a:extLst>
                </a:hlinkClick>
              </a:rPr>
              <a:t>Hydro power</a:t>
            </a:r>
            <a:r>
              <a:rPr lang="en" sz="1800">
                <a:solidFill>
                  <a:schemeClr val="lt1"/>
                </a:solidFill>
                <a:latin typeface="Happy Monkey"/>
                <a:ea typeface="Happy Monkey"/>
                <a:cs typeface="Happy Monkey"/>
                <a:sym typeface="Happy Monkey"/>
              </a:rPr>
              <a:t> (from the Waikato river).</a:t>
            </a:r>
            <a:endParaRPr sz="1800">
              <a:solidFill>
                <a:schemeClr val="lt1"/>
              </a:solidFill>
              <a:latin typeface="Happy Monkey"/>
              <a:ea typeface="Happy Monkey"/>
              <a:cs typeface="Happy Monkey"/>
              <a:sym typeface="Happy Monkey"/>
            </a:endParaRPr>
          </a:p>
        </p:txBody>
      </p:sp>
      <p:pic>
        <p:nvPicPr>
          <p:cNvPr id="490" name="Google Shape;490;p70"/>
          <p:cNvPicPr preferRelativeResize="0"/>
          <p:nvPr/>
        </p:nvPicPr>
        <p:blipFill rotWithShape="1">
          <a:blip r:embed="rId5">
            <a:alphaModFix/>
          </a:blip>
          <a:srcRect b="0" l="0" r="0" t="46955"/>
          <a:stretch/>
        </p:blipFill>
        <p:spPr>
          <a:xfrm>
            <a:off x="1905000" y="1024926"/>
            <a:ext cx="5420401" cy="2156425"/>
          </a:xfrm>
          <a:prstGeom prst="rect">
            <a:avLst/>
          </a:prstGeom>
          <a:noFill/>
          <a:ln cap="flat" cmpd="sng" w="9525">
            <a:solidFill>
              <a:schemeClr val="dk1"/>
            </a:solidFill>
            <a:prstDash val="solid"/>
            <a:round/>
            <a:headEnd len="sm" w="sm" type="none"/>
            <a:tailEnd len="sm" w="sm" type="none"/>
          </a:ln>
        </p:spPr>
      </p:pic>
      <p:pic>
        <p:nvPicPr>
          <p:cNvPr id="491" name="Google Shape;491;p70"/>
          <p:cNvPicPr preferRelativeResize="0"/>
          <p:nvPr/>
        </p:nvPicPr>
        <p:blipFill rotWithShape="1">
          <a:blip r:embed="rId6">
            <a:alphaModFix/>
          </a:blip>
          <a:srcRect b="17505" l="6544" r="14888" t="0"/>
          <a:stretch/>
        </p:blipFill>
        <p:spPr>
          <a:xfrm>
            <a:off x="2039035" y="1153865"/>
            <a:ext cx="1356154" cy="189854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descr="Primitives - Chalk Board" id="496" name="Google Shape;496;p71"/>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pic>
        <p:nvPicPr>
          <p:cNvPr id="497" name="Google Shape;497;p71"/>
          <p:cNvPicPr preferRelativeResize="0"/>
          <p:nvPr/>
        </p:nvPicPr>
        <p:blipFill rotWithShape="1">
          <a:blip r:embed="rId4">
            <a:alphaModFix/>
          </a:blip>
          <a:srcRect b="20505" l="12235" r="9529" t="28712"/>
          <a:stretch/>
        </p:blipFill>
        <p:spPr>
          <a:xfrm>
            <a:off x="1630675" y="1386388"/>
            <a:ext cx="3017948" cy="2612024"/>
          </a:xfrm>
          <a:prstGeom prst="rect">
            <a:avLst/>
          </a:prstGeom>
          <a:noFill/>
          <a:ln cap="flat" cmpd="sng" w="9525">
            <a:solidFill>
              <a:schemeClr val="dk1"/>
            </a:solidFill>
            <a:prstDash val="solid"/>
            <a:round/>
            <a:headEnd len="sm" w="sm" type="none"/>
            <a:tailEnd len="sm" w="sm" type="none"/>
          </a:ln>
        </p:spPr>
      </p:pic>
      <p:sp>
        <p:nvSpPr>
          <p:cNvPr id="498" name="Google Shape;498;p71"/>
          <p:cNvSpPr txBox="1"/>
          <p:nvPr/>
        </p:nvSpPr>
        <p:spPr>
          <a:xfrm>
            <a:off x="5085800" y="1509275"/>
            <a:ext cx="3334500" cy="184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Coal Irons</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Then, coal irons were used to press clothes. The coal was put into the casing to make the iron hot.</a:t>
            </a:r>
            <a:endParaRPr sz="1800">
              <a:solidFill>
                <a:schemeClr val="lt1"/>
              </a:solidFill>
              <a:latin typeface="Happy Monkey"/>
              <a:ea typeface="Happy Monkey"/>
              <a:cs typeface="Happy Monkey"/>
              <a:sym typeface="Happy Monke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descr="Primitives - Chalk Board" id="92" name="Google Shape;92;p18"/>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93" name="Google Shape;93;p18"/>
          <p:cNvSpPr txBox="1"/>
          <p:nvPr/>
        </p:nvSpPr>
        <p:spPr>
          <a:xfrm>
            <a:off x="1101475" y="695134"/>
            <a:ext cx="6978900" cy="334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600">
                <a:solidFill>
                  <a:srgbClr val="FFFFFF"/>
                </a:solidFill>
              </a:rPr>
              <a:t>School in 1872</a:t>
            </a:r>
            <a:endParaRPr b="1" sz="2600">
              <a:solidFill>
                <a:srgbClr val="FFFFFF"/>
              </a:solidFill>
            </a:endParaRPr>
          </a:p>
          <a:p>
            <a:pPr indent="0" lvl="0" marL="0" rtl="0" algn="l">
              <a:lnSpc>
                <a:spcPct val="115000"/>
              </a:lnSpc>
              <a:spcBef>
                <a:spcPts val="0"/>
              </a:spcBef>
              <a:spcAft>
                <a:spcPts val="0"/>
              </a:spcAft>
              <a:buNone/>
            </a:pPr>
            <a:r>
              <a:rPr lang="en" sz="1500">
                <a:solidFill>
                  <a:srgbClr val="FFFFFF"/>
                </a:solidFill>
              </a:rPr>
              <a:t>By Noah</a:t>
            </a:r>
            <a:endParaRPr sz="1500">
              <a:solidFill>
                <a:srgbClr val="FFFFFF"/>
              </a:solidFill>
            </a:endParaRPr>
          </a:p>
          <a:p>
            <a:pPr indent="0" lvl="0" marL="0" rtl="0" algn="l">
              <a:lnSpc>
                <a:spcPct val="115000"/>
              </a:lnSpc>
              <a:spcBef>
                <a:spcPts val="0"/>
              </a:spcBef>
              <a:spcAft>
                <a:spcPts val="0"/>
              </a:spcAft>
              <a:buNone/>
            </a:pPr>
            <a:r>
              <a:t/>
            </a:r>
            <a:endParaRPr sz="1500">
              <a:solidFill>
                <a:srgbClr val="FFFFFF"/>
              </a:solidFill>
            </a:endParaRPr>
          </a:p>
          <a:p>
            <a:pPr indent="0" lvl="0" marL="0" rtl="0" algn="l">
              <a:lnSpc>
                <a:spcPct val="115000"/>
              </a:lnSpc>
              <a:spcBef>
                <a:spcPts val="0"/>
              </a:spcBef>
              <a:spcAft>
                <a:spcPts val="0"/>
              </a:spcAft>
              <a:buNone/>
            </a:pPr>
            <a:r>
              <a:rPr lang="en" sz="1500">
                <a:solidFill>
                  <a:srgbClr val="FFFFFF"/>
                </a:solidFill>
              </a:rPr>
              <a:t>As l woke l saw people riding horses and doing chores. I heard my mum</a:t>
            </a:r>
            <a:endParaRPr sz="1500">
              <a:solidFill>
                <a:srgbClr val="FFFFFF"/>
              </a:solidFill>
            </a:endParaRPr>
          </a:p>
          <a:p>
            <a:pPr indent="0" lvl="0" marL="0" rtl="0" algn="l">
              <a:lnSpc>
                <a:spcPct val="115000"/>
              </a:lnSpc>
              <a:spcBef>
                <a:spcPts val="0"/>
              </a:spcBef>
              <a:spcAft>
                <a:spcPts val="0"/>
              </a:spcAft>
              <a:buNone/>
            </a:pPr>
            <a:r>
              <a:rPr lang="en" sz="1500">
                <a:solidFill>
                  <a:srgbClr val="FFFFFF"/>
                </a:solidFill>
              </a:rPr>
              <a:t>shouting from the living room,  “Get up! Breakfast is ready!” “Ok!” I said tiredly. </a:t>
            </a:r>
            <a:endParaRPr sz="1500">
              <a:solidFill>
                <a:srgbClr val="FFFFFF"/>
              </a:solidFill>
            </a:endParaRPr>
          </a:p>
          <a:p>
            <a:pPr indent="0" lvl="0" marL="0" rtl="0" algn="l">
              <a:lnSpc>
                <a:spcPct val="115000"/>
              </a:lnSpc>
              <a:spcBef>
                <a:spcPts val="0"/>
              </a:spcBef>
              <a:spcAft>
                <a:spcPts val="0"/>
              </a:spcAft>
              <a:buNone/>
            </a:pPr>
            <a:r>
              <a:rPr lang="en" sz="1500">
                <a:solidFill>
                  <a:srgbClr val="FFFFFF"/>
                </a:solidFill>
              </a:rPr>
              <a:t>“Man I hate living in 1872.” l got dressed and rode my horse to school. </a:t>
            </a:r>
            <a:r>
              <a:rPr lang="en" sz="1500">
                <a:solidFill>
                  <a:schemeClr val="lt1"/>
                </a:solidFill>
              </a:rPr>
              <a:t>I felt happy, sad, and worried. I saw lots of birds, trees, and bushes. </a:t>
            </a:r>
            <a:endParaRPr sz="1500">
              <a:solidFill>
                <a:srgbClr val="FFFFFF"/>
              </a:solidFill>
            </a:endParaRPr>
          </a:p>
          <a:p>
            <a:pPr indent="0" lvl="0" marL="0" rtl="0" algn="l">
              <a:lnSpc>
                <a:spcPct val="115000"/>
              </a:lnSpc>
              <a:spcBef>
                <a:spcPts val="0"/>
              </a:spcBef>
              <a:spcAft>
                <a:spcPts val="0"/>
              </a:spcAft>
              <a:buNone/>
            </a:pPr>
            <a:r>
              <a:t/>
            </a:r>
            <a:endParaRPr sz="1500">
              <a:solidFill>
                <a:srgbClr val="FFFFFF"/>
              </a:solidFill>
            </a:endParaRPr>
          </a:p>
          <a:p>
            <a:pPr indent="0" lvl="0" marL="0" rtl="0" algn="l">
              <a:lnSpc>
                <a:spcPct val="115000"/>
              </a:lnSpc>
              <a:spcBef>
                <a:spcPts val="0"/>
              </a:spcBef>
              <a:spcAft>
                <a:spcPts val="0"/>
              </a:spcAft>
              <a:buNone/>
            </a:pPr>
            <a:r>
              <a:rPr lang="en" sz="1500">
                <a:solidFill>
                  <a:srgbClr val="FFFFFF"/>
                </a:solidFill>
              </a:rPr>
              <a:t>When l got to the gate my teacher was angry. I walked up to the gate, my feet as cold ice. When I got there my teacher shouted at me “You're late for class.” “Sorry” I said. “After school you will have your punishment.” “Ok” I said sadly. </a:t>
            </a:r>
            <a:endParaRPr>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descr="Primitives - Chalk Board" id="503" name="Google Shape;503;p72"/>
          <p:cNvPicPr preferRelativeResize="0"/>
          <p:nvPr/>
        </p:nvPicPr>
        <p:blipFill rotWithShape="1">
          <a:blip r:embed="rId3">
            <a:alphaModFix/>
          </a:blip>
          <a:srcRect b="3557" l="3338" r="2614" t="3557"/>
          <a:stretch/>
        </p:blipFill>
        <p:spPr>
          <a:xfrm>
            <a:off x="-76200" y="0"/>
            <a:ext cx="9144000" cy="5079994"/>
          </a:xfrm>
          <a:prstGeom prst="rect">
            <a:avLst/>
          </a:prstGeom>
          <a:noFill/>
          <a:ln>
            <a:noFill/>
          </a:ln>
        </p:spPr>
      </p:pic>
      <p:pic>
        <p:nvPicPr>
          <p:cNvPr id="504" name="Google Shape;504;p72"/>
          <p:cNvPicPr preferRelativeResize="0"/>
          <p:nvPr/>
        </p:nvPicPr>
        <p:blipFill rotWithShape="1">
          <a:blip r:embed="rId4">
            <a:alphaModFix/>
          </a:blip>
          <a:srcRect b="13118" l="0" r="15211" t="1250"/>
          <a:stretch/>
        </p:blipFill>
        <p:spPr>
          <a:xfrm rot="-5400000">
            <a:off x="1716251" y="990099"/>
            <a:ext cx="2131174" cy="1607927"/>
          </a:xfrm>
          <a:prstGeom prst="rect">
            <a:avLst/>
          </a:prstGeom>
          <a:noFill/>
          <a:ln cap="flat" cmpd="sng" w="9525">
            <a:solidFill>
              <a:schemeClr val="dk1"/>
            </a:solidFill>
            <a:prstDash val="solid"/>
            <a:round/>
            <a:headEnd len="sm" w="sm" type="none"/>
            <a:tailEnd len="sm" w="sm" type="none"/>
          </a:ln>
        </p:spPr>
      </p:pic>
      <p:pic>
        <p:nvPicPr>
          <p:cNvPr id="505" name="Google Shape;505;p72"/>
          <p:cNvPicPr preferRelativeResize="0"/>
          <p:nvPr/>
        </p:nvPicPr>
        <p:blipFill rotWithShape="1">
          <a:blip r:embed="rId5">
            <a:alphaModFix/>
          </a:blip>
          <a:srcRect b="4004" l="8082" r="20641" t="4160"/>
          <a:stretch/>
        </p:blipFill>
        <p:spPr>
          <a:xfrm rot="-5400000">
            <a:off x="6053750" y="2258376"/>
            <a:ext cx="2136274" cy="2056423"/>
          </a:xfrm>
          <a:prstGeom prst="rect">
            <a:avLst/>
          </a:prstGeom>
          <a:noFill/>
          <a:ln cap="flat" cmpd="sng" w="9525">
            <a:solidFill>
              <a:schemeClr val="dk1"/>
            </a:solidFill>
            <a:prstDash val="solid"/>
            <a:round/>
            <a:headEnd len="sm" w="sm" type="none"/>
            <a:tailEnd len="sm" w="sm" type="none"/>
          </a:ln>
        </p:spPr>
      </p:pic>
      <p:pic>
        <p:nvPicPr>
          <p:cNvPr id="506" name="Google Shape;506;p72"/>
          <p:cNvPicPr preferRelativeResize="0"/>
          <p:nvPr/>
        </p:nvPicPr>
        <p:blipFill rotWithShape="1">
          <a:blip r:embed="rId6">
            <a:alphaModFix/>
          </a:blip>
          <a:srcRect b="8391" l="9408" r="12643" t="0"/>
          <a:stretch/>
        </p:blipFill>
        <p:spPr>
          <a:xfrm rot="-5400000">
            <a:off x="3241586" y="2191313"/>
            <a:ext cx="2249452" cy="1975073"/>
          </a:xfrm>
          <a:prstGeom prst="rect">
            <a:avLst/>
          </a:prstGeom>
          <a:noFill/>
          <a:ln cap="flat" cmpd="sng" w="9525">
            <a:solidFill>
              <a:schemeClr val="dk1"/>
            </a:solidFill>
            <a:prstDash val="solid"/>
            <a:round/>
            <a:headEnd len="sm" w="sm" type="none"/>
            <a:tailEnd len="sm" w="sm" type="none"/>
          </a:ln>
        </p:spPr>
      </p:pic>
      <p:pic>
        <p:nvPicPr>
          <p:cNvPr id="507" name="Google Shape;507;p72"/>
          <p:cNvPicPr preferRelativeResize="0"/>
          <p:nvPr/>
        </p:nvPicPr>
        <p:blipFill rotWithShape="1">
          <a:blip r:embed="rId7">
            <a:alphaModFix/>
          </a:blip>
          <a:srcRect b="3661" l="10191" r="11714" t="17262"/>
          <a:stretch/>
        </p:blipFill>
        <p:spPr>
          <a:xfrm>
            <a:off x="918800" y="2325800"/>
            <a:ext cx="1496826" cy="2028923"/>
          </a:xfrm>
          <a:prstGeom prst="rect">
            <a:avLst/>
          </a:prstGeom>
          <a:noFill/>
          <a:ln cap="flat" cmpd="sng" w="9525">
            <a:solidFill>
              <a:schemeClr val="dk1"/>
            </a:solidFill>
            <a:prstDash val="solid"/>
            <a:round/>
            <a:headEnd len="sm" w="sm" type="none"/>
            <a:tailEnd len="sm" w="sm" type="none"/>
          </a:ln>
        </p:spPr>
      </p:pic>
      <p:pic>
        <p:nvPicPr>
          <p:cNvPr id="508" name="Google Shape;508;p72"/>
          <p:cNvPicPr preferRelativeResize="0"/>
          <p:nvPr/>
        </p:nvPicPr>
        <p:blipFill rotWithShape="1">
          <a:blip r:embed="rId8">
            <a:alphaModFix/>
          </a:blip>
          <a:srcRect b="15821" l="24740" r="36401" t="12846"/>
          <a:stretch/>
        </p:blipFill>
        <p:spPr>
          <a:xfrm rot="-5400000">
            <a:off x="5456288" y="417137"/>
            <a:ext cx="1676375" cy="229905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descr="Primitives - Chalk Board" id="513" name="Google Shape;513;p73"/>
          <p:cNvPicPr preferRelativeResize="0"/>
          <p:nvPr/>
        </p:nvPicPr>
        <p:blipFill rotWithShape="1">
          <a:blip r:embed="rId3">
            <a:alphaModFix/>
          </a:blip>
          <a:srcRect b="3557" l="3338" r="2614" t="3557"/>
          <a:stretch/>
        </p:blipFill>
        <p:spPr>
          <a:xfrm>
            <a:off x="152400" y="152400"/>
            <a:ext cx="9144000" cy="5079994"/>
          </a:xfrm>
          <a:prstGeom prst="rect">
            <a:avLst/>
          </a:prstGeom>
          <a:noFill/>
          <a:ln>
            <a:noFill/>
          </a:ln>
        </p:spPr>
      </p:pic>
      <p:sp>
        <p:nvSpPr>
          <p:cNvPr id="514" name="Google Shape;514;p73"/>
          <p:cNvSpPr txBox="1"/>
          <p:nvPr/>
        </p:nvSpPr>
        <p:spPr>
          <a:xfrm>
            <a:off x="5085800" y="1509275"/>
            <a:ext cx="3334500" cy="1847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Irons</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Now, our irons plug into the power points. A lot of the clothing we wear doesnt need to be ironed.</a:t>
            </a:r>
            <a:endParaRPr sz="1800">
              <a:solidFill>
                <a:schemeClr val="lt1"/>
              </a:solidFill>
              <a:latin typeface="Happy Monkey"/>
              <a:ea typeface="Happy Monkey"/>
              <a:cs typeface="Happy Monkey"/>
              <a:sym typeface="Happy Monkey"/>
            </a:endParaRPr>
          </a:p>
        </p:txBody>
      </p:sp>
      <p:pic>
        <p:nvPicPr>
          <p:cNvPr id="515" name="Google Shape;515;p73"/>
          <p:cNvPicPr preferRelativeResize="0"/>
          <p:nvPr/>
        </p:nvPicPr>
        <p:blipFill rotWithShape="1">
          <a:blip r:embed="rId4">
            <a:alphaModFix/>
          </a:blip>
          <a:srcRect b="7256" l="24907" r="13455" t="7774"/>
          <a:stretch/>
        </p:blipFill>
        <p:spPr>
          <a:xfrm rot="5400000">
            <a:off x="1680676" y="1162924"/>
            <a:ext cx="2991273" cy="30926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descr="Primitives - Chalk Board" id="520" name="Google Shape;520;p74"/>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pic>
        <p:nvPicPr>
          <p:cNvPr id="521" name="Google Shape;521;p74"/>
          <p:cNvPicPr preferRelativeResize="0"/>
          <p:nvPr/>
        </p:nvPicPr>
        <p:blipFill rotWithShape="1">
          <a:blip r:embed="rId4">
            <a:alphaModFix/>
          </a:blip>
          <a:srcRect b="10234" l="9835" r="36654" t="21216"/>
          <a:stretch/>
        </p:blipFill>
        <p:spPr>
          <a:xfrm>
            <a:off x="1169675" y="985650"/>
            <a:ext cx="3900649" cy="3124300"/>
          </a:xfrm>
          <a:prstGeom prst="rect">
            <a:avLst/>
          </a:prstGeom>
          <a:noFill/>
          <a:ln cap="flat" cmpd="sng" w="9525">
            <a:solidFill>
              <a:schemeClr val="dk1"/>
            </a:solidFill>
            <a:prstDash val="solid"/>
            <a:round/>
            <a:headEnd len="sm" w="sm" type="none"/>
            <a:tailEnd len="sm" w="sm" type="none"/>
          </a:ln>
        </p:spPr>
      </p:pic>
      <p:sp>
        <p:nvSpPr>
          <p:cNvPr id="522" name="Google Shape;522;p74"/>
          <p:cNvSpPr txBox="1"/>
          <p:nvPr/>
        </p:nvSpPr>
        <p:spPr>
          <a:xfrm>
            <a:off x="5279846" y="646700"/>
            <a:ext cx="3042600" cy="3811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Heating</a:t>
            </a:r>
            <a:endParaRPr b="1"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Then, many classrooms used to have wood burning fires to keep the children warm. The wood needed to be gathered and split and kept going. It would take a long time to heat a classroom.</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u="sng">
                <a:solidFill>
                  <a:schemeClr val="lt1"/>
                </a:solidFill>
                <a:latin typeface="Happy Monkey"/>
                <a:ea typeface="Happy Monkey"/>
                <a:cs typeface="Happy Monkey"/>
                <a:sym typeface="Happy Monkey"/>
                <a:hlinkClick r:id="rId5">
                  <a:extLst>
                    <a:ext uri="{A12FA001-AC4F-418D-AE19-62706E023703}">
                      <ahyp:hlinkClr val="tx"/>
                    </a:ext>
                  </a:extLst>
                </a:hlinkClick>
              </a:rPr>
              <a:t>Energy before the 20th century</a:t>
            </a:r>
            <a:endParaRPr sz="1800">
              <a:solidFill>
                <a:schemeClr val="lt1"/>
              </a:solidFill>
              <a:latin typeface="Happy Monkey"/>
              <a:ea typeface="Happy Monkey"/>
              <a:cs typeface="Happy Monkey"/>
              <a:sym typeface="Happy Monkey"/>
            </a:endParaRPr>
          </a:p>
          <a:p>
            <a:pPr indent="0" lvl="0" marL="0" rtl="0" algn="l">
              <a:lnSpc>
                <a:spcPct val="100000"/>
              </a:lnSpc>
              <a:spcBef>
                <a:spcPts val="0"/>
              </a:spcBef>
              <a:spcAft>
                <a:spcPts val="0"/>
              </a:spcAft>
              <a:buNone/>
            </a:pPr>
            <a:r>
              <a:rPr lang="en" sz="1800" u="sng">
                <a:solidFill>
                  <a:schemeClr val="lt1"/>
                </a:solidFill>
                <a:latin typeface="Happy Monkey"/>
                <a:ea typeface="Happy Monkey"/>
                <a:cs typeface="Happy Monkey"/>
                <a:sym typeface="Happy Monkey"/>
                <a:hlinkClick r:id="rId6">
                  <a:extLst>
                    <a:ext uri="{A12FA001-AC4F-418D-AE19-62706E023703}">
                      <ahyp:hlinkClr val="tx"/>
                    </a:ext>
                  </a:extLst>
                </a:hlinkClick>
              </a:rPr>
              <a:t>History of Heating</a:t>
            </a:r>
            <a:endParaRPr sz="1800">
              <a:solidFill>
                <a:schemeClr val="lt1"/>
              </a:solidFill>
              <a:latin typeface="Happy Monkey"/>
              <a:ea typeface="Happy Monkey"/>
              <a:cs typeface="Happy Monkey"/>
              <a:sym typeface="Happy Monkey"/>
            </a:endParaRPr>
          </a:p>
        </p:txBody>
      </p:sp>
      <p:sp>
        <p:nvSpPr>
          <p:cNvPr id="523" name="Google Shape;523;p74"/>
          <p:cNvSpPr txBox="1"/>
          <p:nvPr/>
        </p:nvSpPr>
        <p:spPr>
          <a:xfrm>
            <a:off x="966050" y="4583925"/>
            <a:ext cx="3408000" cy="369300"/>
          </a:xfrm>
          <a:prstGeom prst="rect">
            <a:avLst/>
          </a:prstGeom>
          <a:noFill/>
          <a:ln>
            <a:noFill/>
          </a:ln>
        </p:spPr>
        <p:txBody>
          <a:bodyPr anchorCtr="0" anchor="t" bIns="91425" lIns="91425" spcFirstLastPara="1" rIns="91425" wrap="square" tIns="91425">
            <a:spAutoFit/>
          </a:bodyPr>
          <a:lstStyle/>
          <a:p>
            <a:pPr indent="0" lvl="0" marL="0" marR="546100" rtl="0" algn="l">
              <a:lnSpc>
                <a:spcPct val="121400"/>
              </a:lnSpc>
              <a:spcBef>
                <a:spcPts val="0"/>
              </a:spcBef>
              <a:spcAft>
                <a:spcPts val="0"/>
              </a:spcAft>
              <a:buNone/>
            </a:pPr>
            <a:r>
              <a:rPr lang="en" sz="1200" u="sng">
                <a:solidFill>
                  <a:schemeClr val="dk1"/>
                </a:solidFill>
                <a:latin typeface="Happy Monkey"/>
                <a:ea typeface="Happy Monkey"/>
                <a:cs typeface="Happy Monkey"/>
                <a:sym typeface="Happy Monkey"/>
                <a:hlinkClick r:id="rId7">
                  <a:extLst>
                    <a:ext uri="{A12FA001-AC4F-418D-AE19-62706E023703}">
                      <ahyp:hlinkClr val="tx"/>
                    </a:ext>
                  </a:extLst>
                </a:hlinkClick>
              </a:rPr>
              <a:t>Industrial School, 1874</a:t>
            </a:r>
            <a:endParaRPr sz="1200">
              <a:solidFill>
                <a:schemeClr val="dk1"/>
              </a:solidFill>
              <a:latin typeface="Happy Monkey"/>
              <a:ea typeface="Happy Monkey"/>
              <a:cs typeface="Happy Monkey"/>
              <a:sym typeface="Happy Monkey"/>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descr="Primitives - Chalk Board" id="528" name="Google Shape;528;p75"/>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529" name="Google Shape;529;p75"/>
          <p:cNvSpPr txBox="1"/>
          <p:nvPr/>
        </p:nvSpPr>
        <p:spPr>
          <a:xfrm>
            <a:off x="1673907" y="3643623"/>
            <a:ext cx="6188700" cy="742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800">
                <a:solidFill>
                  <a:schemeClr val="lt1"/>
                </a:solidFill>
                <a:latin typeface="Happy Monkey"/>
                <a:ea typeface="Happy Monkey"/>
                <a:cs typeface="Happy Monkey"/>
                <a:sym typeface="Happy Monkey"/>
              </a:rPr>
              <a:t>Now, our classrooms have Air Conditioning units that are controlled with remotes.</a:t>
            </a:r>
            <a:endParaRPr sz="1800">
              <a:solidFill>
                <a:schemeClr val="lt1"/>
              </a:solidFill>
              <a:latin typeface="Happy Monkey"/>
              <a:ea typeface="Happy Monkey"/>
              <a:cs typeface="Happy Monkey"/>
              <a:sym typeface="Happy Monkey"/>
            </a:endParaRPr>
          </a:p>
        </p:txBody>
      </p:sp>
      <p:pic>
        <p:nvPicPr>
          <p:cNvPr id="530" name="Google Shape;530;p75"/>
          <p:cNvPicPr preferRelativeResize="0"/>
          <p:nvPr/>
        </p:nvPicPr>
        <p:blipFill rotWithShape="1">
          <a:blip r:embed="rId4">
            <a:alphaModFix/>
          </a:blip>
          <a:srcRect b="0" l="0" r="0" t="27504"/>
          <a:stretch/>
        </p:blipFill>
        <p:spPr>
          <a:xfrm>
            <a:off x="2129525" y="859525"/>
            <a:ext cx="4893348" cy="2660502"/>
          </a:xfrm>
          <a:prstGeom prst="rect">
            <a:avLst/>
          </a:prstGeom>
          <a:noFill/>
          <a:ln cap="flat" cmpd="sng" w="9525">
            <a:solidFill>
              <a:schemeClr val="dk1"/>
            </a:solidFill>
            <a:prstDash val="solid"/>
            <a:round/>
            <a:headEnd len="sm" w="sm" type="none"/>
            <a:tailEnd len="sm" w="sm" type="none"/>
          </a:ln>
        </p:spPr>
      </p:pic>
      <p:pic>
        <p:nvPicPr>
          <p:cNvPr id="531" name="Google Shape;531;p75"/>
          <p:cNvPicPr preferRelativeResize="0"/>
          <p:nvPr/>
        </p:nvPicPr>
        <p:blipFill rotWithShape="1">
          <a:blip r:embed="rId5">
            <a:alphaModFix/>
          </a:blip>
          <a:srcRect b="26474" l="0" r="0" t="28370"/>
          <a:stretch/>
        </p:blipFill>
        <p:spPr>
          <a:xfrm>
            <a:off x="3172150" y="2389900"/>
            <a:ext cx="2860324" cy="96865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descr="Primitives - Chalk Board" id="536" name="Google Shape;536;p76"/>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537" name="Google Shape;537;p76"/>
          <p:cNvSpPr txBox="1"/>
          <p:nvPr/>
        </p:nvSpPr>
        <p:spPr>
          <a:xfrm>
            <a:off x="0" y="4566300"/>
            <a:ext cx="9144000" cy="577200"/>
          </a:xfrm>
          <a:prstGeom prst="rect">
            <a:avLst/>
          </a:prstGeom>
          <a:noFill/>
          <a:ln>
            <a:noFill/>
          </a:ln>
        </p:spPr>
        <p:txBody>
          <a:bodyPr anchorCtr="0" anchor="t" bIns="91425" lIns="91425" spcFirstLastPara="1" rIns="91425" wrap="square" tIns="91425">
            <a:spAutoFit/>
          </a:bodyPr>
          <a:lstStyle/>
          <a:p>
            <a:pPr indent="0" lvl="0" marL="0" rtl="0" algn="l">
              <a:lnSpc>
                <a:spcPct val="189705"/>
              </a:lnSpc>
              <a:spcBef>
                <a:spcPts val="1500"/>
              </a:spcBef>
              <a:spcAft>
                <a:spcPts val="1500"/>
              </a:spcAft>
              <a:buNone/>
            </a:pPr>
            <a:r>
              <a:t/>
            </a:r>
            <a:endParaRPr b="1" sz="2550">
              <a:solidFill>
                <a:srgbClr val="980000"/>
              </a:solidFill>
              <a:highlight>
                <a:srgbClr val="FFFFFF"/>
              </a:highlight>
              <a:latin typeface="Happy Monkey"/>
              <a:ea typeface="Happy Monkey"/>
              <a:cs typeface="Happy Monkey"/>
              <a:sym typeface="Happy Monkey"/>
            </a:endParaRPr>
          </a:p>
        </p:txBody>
      </p:sp>
      <p:pic>
        <p:nvPicPr>
          <p:cNvPr descr="school uniform vintage" id="538" name="Google Shape;538;p76"/>
          <p:cNvPicPr preferRelativeResize="0"/>
          <p:nvPr/>
        </p:nvPicPr>
        <p:blipFill rotWithShape="1">
          <a:blip r:embed="rId4">
            <a:alphaModFix/>
          </a:blip>
          <a:srcRect b="0" l="0" r="0" t="4242"/>
          <a:stretch/>
        </p:blipFill>
        <p:spPr>
          <a:xfrm>
            <a:off x="2323975" y="1391600"/>
            <a:ext cx="4464576" cy="2851449"/>
          </a:xfrm>
          <a:prstGeom prst="rect">
            <a:avLst/>
          </a:prstGeom>
          <a:noFill/>
          <a:ln cap="flat" cmpd="sng" w="9525">
            <a:solidFill>
              <a:schemeClr val="dk1"/>
            </a:solidFill>
            <a:prstDash val="solid"/>
            <a:round/>
            <a:headEnd len="sm" w="sm" type="none"/>
            <a:tailEnd len="sm" w="sm" type="none"/>
          </a:ln>
        </p:spPr>
      </p:pic>
      <p:sp>
        <p:nvSpPr>
          <p:cNvPr id="539" name="Google Shape;539;p76"/>
          <p:cNvSpPr txBox="1"/>
          <p:nvPr/>
        </p:nvSpPr>
        <p:spPr>
          <a:xfrm>
            <a:off x="1836025" y="835250"/>
            <a:ext cx="5440500" cy="461700"/>
          </a:xfrm>
          <a:prstGeom prst="rect">
            <a:avLst/>
          </a:prstGeom>
          <a:noFill/>
          <a:ln>
            <a:noFill/>
          </a:ln>
        </p:spPr>
        <p:txBody>
          <a:bodyPr anchorCtr="0" anchor="t" bIns="91425" lIns="91425" spcFirstLastPara="1" rIns="91425" wrap="square" tIns="91425">
            <a:spAutoFit/>
          </a:bodyPr>
          <a:lstStyle/>
          <a:p>
            <a:pPr indent="0" lvl="0" marL="0" rtl="0" algn="ctr">
              <a:lnSpc>
                <a:spcPct val="189705"/>
              </a:lnSpc>
              <a:spcBef>
                <a:spcPts val="1500"/>
              </a:spcBef>
              <a:spcAft>
                <a:spcPts val="1500"/>
              </a:spcAft>
              <a:buNone/>
            </a:pPr>
            <a:r>
              <a:rPr b="1" lang="en" sz="1800">
                <a:solidFill>
                  <a:schemeClr val="lt1"/>
                </a:solidFill>
                <a:latin typeface="Happy Monkey"/>
                <a:ea typeface="Happy Monkey"/>
                <a:cs typeface="Happy Monkey"/>
                <a:sym typeface="Happy Monkey"/>
              </a:rPr>
              <a:t>Then, classes could be of all ages.</a:t>
            </a:r>
            <a:endParaRPr b="1" sz="1800">
              <a:solidFill>
                <a:schemeClr val="lt1"/>
              </a:solidFill>
              <a:latin typeface="Happy Monkey"/>
              <a:ea typeface="Happy Monkey"/>
              <a:cs typeface="Happy Monkey"/>
              <a:sym typeface="Happy Monkey"/>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pic>
        <p:nvPicPr>
          <p:cNvPr descr="Primitives - Chalk Board" id="544" name="Google Shape;544;p77"/>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545" name="Google Shape;545;p77"/>
          <p:cNvSpPr txBox="1"/>
          <p:nvPr/>
        </p:nvSpPr>
        <p:spPr>
          <a:xfrm>
            <a:off x="915400" y="754275"/>
            <a:ext cx="7299300" cy="738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1800">
                <a:solidFill>
                  <a:schemeClr val="lt1"/>
                </a:solidFill>
                <a:latin typeface="Happy Monkey"/>
                <a:ea typeface="Happy Monkey"/>
                <a:cs typeface="Happy Monkey"/>
                <a:sym typeface="Happy Monkey"/>
              </a:rPr>
              <a:t>Now, there are </a:t>
            </a:r>
            <a:r>
              <a:rPr b="1" lang="en" sz="1800">
                <a:solidFill>
                  <a:schemeClr val="lt1"/>
                </a:solidFill>
                <a:latin typeface="Happy Monkey"/>
                <a:ea typeface="Happy Monkey"/>
                <a:cs typeface="Happy Monkey"/>
                <a:sym typeface="Happy Monkey"/>
              </a:rPr>
              <a:t>twenty four,  seven and eight year olds in our class. We hope you enjoyed our presentation.</a:t>
            </a:r>
            <a:endParaRPr b="1" sz="1800">
              <a:solidFill>
                <a:schemeClr val="lt1"/>
              </a:solidFill>
              <a:latin typeface="Happy Monkey"/>
              <a:ea typeface="Happy Monkey"/>
              <a:cs typeface="Happy Monkey"/>
              <a:sym typeface="Happy Monkey"/>
            </a:endParaRPr>
          </a:p>
        </p:txBody>
      </p:sp>
      <p:pic>
        <p:nvPicPr>
          <p:cNvPr id="546" name="Google Shape;546;p77"/>
          <p:cNvPicPr preferRelativeResize="0"/>
          <p:nvPr/>
        </p:nvPicPr>
        <p:blipFill rotWithShape="1">
          <a:blip r:embed="rId4">
            <a:alphaModFix/>
          </a:blip>
          <a:srcRect b="16922" l="0" r="13830" t="0"/>
          <a:stretch/>
        </p:blipFill>
        <p:spPr>
          <a:xfrm>
            <a:off x="2638050" y="1549400"/>
            <a:ext cx="3784448" cy="272564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descr="Primitives - Chalk Board" id="551" name="Google Shape;551;p78"/>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552" name="Google Shape;552;p78"/>
          <p:cNvSpPr txBox="1"/>
          <p:nvPr/>
        </p:nvSpPr>
        <p:spPr>
          <a:xfrm>
            <a:off x="1087153" y="873784"/>
            <a:ext cx="3643800" cy="31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chemeClr val="lt1"/>
                </a:solidFill>
                <a:latin typeface="Happy Monkey"/>
                <a:ea typeface="Happy Monkey"/>
                <a:cs typeface="Happy Monkey"/>
                <a:sym typeface="Happy Monkey"/>
              </a:rPr>
              <a:t>HE KARAKIA MUTUNGA </a:t>
            </a:r>
            <a:endParaRPr b="1" sz="2500">
              <a:solidFill>
                <a:schemeClr val="lt1"/>
              </a:solidFill>
              <a:latin typeface="Happy Monkey"/>
              <a:ea typeface="Happy Monkey"/>
              <a:cs typeface="Happy Monkey"/>
              <a:sym typeface="Happy Monkey"/>
            </a:endParaRPr>
          </a:p>
          <a:p>
            <a:pPr indent="0" lvl="0" marL="0" rtl="0" algn="l">
              <a:spcBef>
                <a:spcPts val="0"/>
              </a:spcBef>
              <a:spcAft>
                <a:spcPts val="0"/>
              </a:spcAft>
              <a:buNone/>
            </a:pPr>
            <a:r>
              <a:rPr b="1" lang="en" sz="2500">
                <a:solidFill>
                  <a:schemeClr val="lt1"/>
                </a:solidFill>
                <a:latin typeface="Happy Monkey"/>
                <a:ea typeface="Happy Monkey"/>
                <a:cs typeface="Happy Monkey"/>
                <a:sym typeface="Happy Monkey"/>
              </a:rPr>
              <a:t>CLOSING FOR THE DAY</a:t>
            </a:r>
            <a:endParaRPr b="1" sz="2500">
              <a:solidFill>
                <a:schemeClr val="lt1"/>
              </a:solidFill>
              <a:latin typeface="Happy Monkey"/>
              <a:ea typeface="Happy Monkey"/>
              <a:cs typeface="Happy Monkey"/>
              <a:sym typeface="Happy Monkey"/>
            </a:endParaRPr>
          </a:p>
          <a:p>
            <a:pPr indent="0" lvl="0" marL="0" rtl="0" algn="l">
              <a:spcBef>
                <a:spcPts val="0"/>
              </a:spcBef>
              <a:spcAft>
                <a:spcPts val="0"/>
              </a:spcAft>
              <a:buNone/>
            </a:pPr>
            <a:r>
              <a:t/>
            </a:r>
            <a:endParaRPr sz="1500">
              <a:solidFill>
                <a:schemeClr val="lt1"/>
              </a:solidFill>
              <a:latin typeface="Happy Monkey"/>
              <a:ea typeface="Happy Monkey"/>
              <a:cs typeface="Happy Monkey"/>
              <a:sym typeface="Happy Monkey"/>
            </a:endParaRPr>
          </a:p>
          <a:p>
            <a:pPr indent="0" lvl="0" marL="0" rtl="0" algn="l">
              <a:spcBef>
                <a:spcPts val="0"/>
              </a:spcBef>
              <a:spcAft>
                <a:spcPts val="0"/>
              </a:spcAft>
              <a:buNone/>
            </a:pPr>
            <a:r>
              <a:rPr lang="en" sz="2500">
                <a:solidFill>
                  <a:schemeClr val="lt1"/>
                </a:solidFill>
                <a:latin typeface="Happy Monkey"/>
                <a:ea typeface="Happy Monkey"/>
                <a:cs typeface="Happy Monkey"/>
                <a:sym typeface="Happy Monkey"/>
              </a:rPr>
              <a:t>E te Papatūānuku, </a:t>
            </a:r>
            <a:endParaRPr sz="2500">
              <a:solidFill>
                <a:schemeClr val="lt1"/>
              </a:solidFill>
              <a:latin typeface="Happy Monkey"/>
              <a:ea typeface="Happy Monkey"/>
              <a:cs typeface="Happy Monkey"/>
              <a:sym typeface="Happy Monkey"/>
            </a:endParaRPr>
          </a:p>
          <a:p>
            <a:pPr indent="0" lvl="0" marL="0" rtl="0" algn="l">
              <a:spcBef>
                <a:spcPts val="0"/>
              </a:spcBef>
              <a:spcAft>
                <a:spcPts val="0"/>
              </a:spcAft>
              <a:buNone/>
            </a:pPr>
            <a:r>
              <a:rPr lang="en" sz="2500">
                <a:solidFill>
                  <a:schemeClr val="lt1"/>
                </a:solidFill>
                <a:latin typeface="Happy Monkey"/>
                <a:ea typeface="Happy Monkey"/>
                <a:cs typeface="Happy Monkey"/>
                <a:sym typeface="Happy Monkey"/>
              </a:rPr>
              <a:t>Kua mutu tātou i te mahi tahi o te rā. </a:t>
            </a:r>
            <a:endParaRPr sz="2500">
              <a:solidFill>
                <a:schemeClr val="lt1"/>
              </a:solidFill>
              <a:latin typeface="Happy Monkey"/>
              <a:ea typeface="Happy Monkey"/>
              <a:cs typeface="Happy Monkey"/>
              <a:sym typeface="Happy Monkey"/>
            </a:endParaRPr>
          </a:p>
          <a:p>
            <a:pPr indent="0" lvl="0" marL="0" rtl="0" algn="l">
              <a:spcBef>
                <a:spcPts val="0"/>
              </a:spcBef>
              <a:spcAft>
                <a:spcPts val="0"/>
              </a:spcAft>
              <a:buNone/>
            </a:pPr>
            <a:r>
              <a:rPr lang="en" sz="2500">
                <a:solidFill>
                  <a:schemeClr val="lt1"/>
                </a:solidFill>
                <a:latin typeface="Happy Monkey"/>
                <a:ea typeface="Happy Monkey"/>
                <a:cs typeface="Happy Monkey"/>
                <a:sym typeface="Happy Monkey"/>
              </a:rPr>
              <a:t>Kia tau tō rangimārie </a:t>
            </a:r>
            <a:endParaRPr sz="2500">
              <a:solidFill>
                <a:schemeClr val="lt1"/>
              </a:solidFill>
              <a:latin typeface="Happy Monkey"/>
              <a:ea typeface="Happy Monkey"/>
              <a:cs typeface="Happy Monkey"/>
              <a:sym typeface="Happy Monkey"/>
            </a:endParaRPr>
          </a:p>
          <a:p>
            <a:pPr indent="0" lvl="0" marL="0" rtl="0" algn="l">
              <a:spcBef>
                <a:spcPts val="0"/>
              </a:spcBef>
              <a:spcAft>
                <a:spcPts val="0"/>
              </a:spcAft>
              <a:buNone/>
            </a:pPr>
            <a:r>
              <a:rPr lang="en" sz="2500">
                <a:solidFill>
                  <a:schemeClr val="lt1"/>
                </a:solidFill>
                <a:latin typeface="Happy Monkey"/>
                <a:ea typeface="Happy Monkey"/>
                <a:cs typeface="Happy Monkey"/>
                <a:sym typeface="Happy Monkey"/>
              </a:rPr>
              <a:t>kei mātou. </a:t>
            </a:r>
            <a:endParaRPr sz="1300">
              <a:solidFill>
                <a:schemeClr val="lt1"/>
              </a:solidFill>
              <a:latin typeface="Happy Monkey"/>
              <a:ea typeface="Happy Monkey"/>
              <a:cs typeface="Happy Monkey"/>
              <a:sym typeface="Happy Monkey"/>
            </a:endParaRPr>
          </a:p>
        </p:txBody>
      </p:sp>
      <p:sp>
        <p:nvSpPr>
          <p:cNvPr id="553" name="Google Shape;553;p78"/>
          <p:cNvSpPr txBox="1"/>
          <p:nvPr/>
        </p:nvSpPr>
        <p:spPr>
          <a:xfrm>
            <a:off x="4839000" y="1790175"/>
            <a:ext cx="3307800" cy="24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2000">
                <a:solidFill>
                  <a:schemeClr val="lt1"/>
                </a:solidFill>
                <a:latin typeface="Happy Monkey"/>
                <a:ea typeface="Happy Monkey"/>
                <a:cs typeface="Happy Monkey"/>
                <a:sym typeface="Happy Monkey"/>
              </a:rPr>
              <a:t>Acknowledging the forces of nature (Mother Earth),</a:t>
            </a:r>
            <a:endParaRPr sz="2000">
              <a:solidFill>
                <a:schemeClr val="lt1"/>
              </a:solidFill>
              <a:latin typeface="Happy Monkey"/>
              <a:ea typeface="Happy Monkey"/>
              <a:cs typeface="Happy Monkey"/>
              <a:sym typeface="Happy Monkey"/>
            </a:endParaRPr>
          </a:p>
          <a:p>
            <a:pPr indent="0" lvl="0" marL="0" rtl="0" algn="l">
              <a:spcBef>
                <a:spcPts val="0"/>
              </a:spcBef>
              <a:spcAft>
                <a:spcPts val="0"/>
              </a:spcAft>
              <a:buClr>
                <a:srgbClr val="000000"/>
              </a:buClr>
              <a:buSzPts val="1100"/>
              <a:buFont typeface="Arial"/>
              <a:buNone/>
            </a:pPr>
            <a:r>
              <a:rPr lang="en" sz="2000">
                <a:solidFill>
                  <a:schemeClr val="lt1"/>
                </a:solidFill>
                <a:latin typeface="Happy Monkey"/>
                <a:ea typeface="Happy Monkey"/>
                <a:cs typeface="Happy Monkey"/>
                <a:sym typeface="Happy Monkey"/>
              </a:rPr>
              <a:t>We have come to the end of our collaborative work for the day. </a:t>
            </a:r>
            <a:endParaRPr sz="2000">
              <a:solidFill>
                <a:schemeClr val="lt1"/>
              </a:solidFill>
              <a:latin typeface="Happy Monkey"/>
              <a:ea typeface="Happy Monkey"/>
              <a:cs typeface="Happy Monkey"/>
              <a:sym typeface="Happy Monkey"/>
            </a:endParaRPr>
          </a:p>
          <a:p>
            <a:pPr indent="0" lvl="0" marL="0" rtl="0" algn="l">
              <a:spcBef>
                <a:spcPts val="0"/>
              </a:spcBef>
              <a:spcAft>
                <a:spcPts val="0"/>
              </a:spcAft>
              <a:buClr>
                <a:srgbClr val="000000"/>
              </a:buClr>
              <a:buSzPts val="1100"/>
              <a:buFont typeface="Arial"/>
              <a:buNone/>
            </a:pPr>
            <a:r>
              <a:rPr lang="en" sz="2000">
                <a:solidFill>
                  <a:schemeClr val="lt1"/>
                </a:solidFill>
                <a:latin typeface="Happy Monkey"/>
                <a:ea typeface="Happy Monkey"/>
                <a:cs typeface="Happy Monkey"/>
                <a:sym typeface="Happy Monkey"/>
              </a:rPr>
              <a:t>May peace be with us all. </a:t>
            </a:r>
            <a:endParaRPr>
              <a:solidFill>
                <a:schemeClr val="lt1"/>
              </a:solidFill>
              <a:latin typeface="Happy Monkey"/>
              <a:ea typeface="Happy Monkey"/>
              <a:cs typeface="Happy Monkey"/>
              <a:sym typeface="Happy Monke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descr="Primitives - Chalk Board" id="98" name="Google Shape;98;p19"/>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99" name="Google Shape;99;p19"/>
          <p:cNvSpPr txBox="1"/>
          <p:nvPr/>
        </p:nvSpPr>
        <p:spPr>
          <a:xfrm>
            <a:off x="1514021" y="600500"/>
            <a:ext cx="2586000" cy="379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600">
                <a:solidFill>
                  <a:schemeClr val="lt1"/>
                </a:solidFill>
              </a:rPr>
              <a:t>School in 1872</a:t>
            </a:r>
            <a:endParaRPr b="1" sz="2600">
              <a:solidFill>
                <a:schemeClr val="lt1"/>
              </a:solidFill>
            </a:endParaRPr>
          </a:p>
          <a:p>
            <a:pPr indent="0" lvl="0" marL="0" rtl="0" algn="l">
              <a:lnSpc>
                <a:spcPct val="115000"/>
              </a:lnSpc>
              <a:spcBef>
                <a:spcPts val="0"/>
              </a:spcBef>
              <a:spcAft>
                <a:spcPts val="0"/>
              </a:spcAft>
              <a:buNone/>
            </a:pPr>
            <a:r>
              <a:rPr lang="en" sz="1500">
                <a:solidFill>
                  <a:schemeClr val="lt1"/>
                </a:solidFill>
              </a:rPr>
              <a:t>By Bede</a:t>
            </a:r>
            <a:endParaRPr sz="1500">
              <a:solidFill>
                <a:schemeClr val="lt1"/>
              </a:solidFill>
            </a:endParaRPr>
          </a:p>
          <a:p>
            <a:pPr indent="0" lvl="0" marL="0" rtl="0" algn="l">
              <a:lnSpc>
                <a:spcPct val="115000"/>
              </a:lnSpc>
              <a:spcBef>
                <a:spcPts val="0"/>
              </a:spcBef>
              <a:spcAft>
                <a:spcPts val="0"/>
              </a:spcAft>
              <a:buNone/>
            </a:pPr>
            <a:r>
              <a:t/>
            </a:r>
            <a:endParaRPr sz="1500" u="sng">
              <a:solidFill>
                <a:schemeClr val="lt1"/>
              </a:solidFill>
            </a:endParaRPr>
          </a:p>
          <a:p>
            <a:pPr indent="0" lvl="0" marL="0" rtl="0" algn="l">
              <a:lnSpc>
                <a:spcPct val="115000"/>
              </a:lnSpc>
              <a:spcBef>
                <a:spcPts val="0"/>
              </a:spcBef>
              <a:spcAft>
                <a:spcPts val="0"/>
              </a:spcAft>
              <a:buNone/>
            </a:pPr>
            <a:r>
              <a:rPr lang="en" sz="1500">
                <a:solidFill>
                  <a:schemeClr val="lt1"/>
                </a:solidFill>
              </a:rPr>
              <a:t>If I went to school in 1872 </a:t>
            </a:r>
            <a:endParaRPr sz="1500">
              <a:solidFill>
                <a:schemeClr val="lt1"/>
              </a:solidFill>
            </a:endParaRPr>
          </a:p>
          <a:p>
            <a:pPr indent="0" lvl="0" marL="0" rtl="0" algn="l">
              <a:lnSpc>
                <a:spcPct val="115000"/>
              </a:lnSpc>
              <a:spcBef>
                <a:spcPts val="0"/>
              </a:spcBef>
              <a:spcAft>
                <a:spcPts val="0"/>
              </a:spcAft>
              <a:buNone/>
            </a:pPr>
            <a:r>
              <a:rPr lang="en" sz="1500">
                <a:solidFill>
                  <a:schemeClr val="lt1"/>
                </a:solidFill>
              </a:rPr>
              <a:t>I would climb tall trees.</a:t>
            </a:r>
            <a:endParaRPr sz="1500">
              <a:solidFill>
                <a:schemeClr val="lt1"/>
              </a:solidFill>
            </a:endParaRPr>
          </a:p>
          <a:p>
            <a:pPr indent="0" lvl="0" marL="0" rtl="0" algn="l">
              <a:lnSpc>
                <a:spcPct val="115000"/>
              </a:lnSpc>
              <a:spcBef>
                <a:spcPts val="0"/>
              </a:spcBef>
              <a:spcAft>
                <a:spcPts val="0"/>
              </a:spcAft>
              <a:buNone/>
            </a:pPr>
            <a:r>
              <a:rPr lang="en" sz="1500">
                <a:solidFill>
                  <a:schemeClr val="lt1"/>
                </a:solidFill>
              </a:rPr>
              <a:t>I would skip.</a:t>
            </a:r>
            <a:endParaRPr sz="1500">
              <a:solidFill>
                <a:schemeClr val="lt1"/>
              </a:solidFill>
            </a:endParaRPr>
          </a:p>
          <a:p>
            <a:pPr indent="0" lvl="0" marL="0" rtl="0" algn="l">
              <a:lnSpc>
                <a:spcPct val="115000"/>
              </a:lnSpc>
              <a:spcBef>
                <a:spcPts val="0"/>
              </a:spcBef>
              <a:spcAft>
                <a:spcPts val="0"/>
              </a:spcAft>
              <a:buNone/>
            </a:pPr>
            <a:r>
              <a:rPr lang="en" sz="1500">
                <a:solidFill>
                  <a:schemeClr val="lt1"/>
                </a:solidFill>
              </a:rPr>
              <a:t>I would definitely</a:t>
            </a:r>
            <a:endParaRPr sz="1500">
              <a:solidFill>
                <a:schemeClr val="lt1"/>
              </a:solidFill>
            </a:endParaRPr>
          </a:p>
          <a:p>
            <a:pPr indent="0" lvl="0" marL="0" rtl="0" algn="l">
              <a:lnSpc>
                <a:spcPct val="115000"/>
              </a:lnSpc>
              <a:spcBef>
                <a:spcPts val="0"/>
              </a:spcBef>
              <a:spcAft>
                <a:spcPts val="0"/>
              </a:spcAft>
              <a:buNone/>
            </a:pPr>
            <a:r>
              <a:rPr lang="en" sz="1500">
                <a:solidFill>
                  <a:schemeClr val="lt1"/>
                </a:solidFill>
              </a:rPr>
              <a:t>not be naughty or I would </a:t>
            </a:r>
            <a:endParaRPr sz="1500">
              <a:solidFill>
                <a:schemeClr val="lt1"/>
              </a:solidFill>
            </a:endParaRPr>
          </a:p>
          <a:p>
            <a:pPr indent="0" lvl="0" marL="0" rtl="0" algn="l">
              <a:lnSpc>
                <a:spcPct val="115000"/>
              </a:lnSpc>
              <a:spcBef>
                <a:spcPts val="0"/>
              </a:spcBef>
              <a:spcAft>
                <a:spcPts val="0"/>
              </a:spcAft>
              <a:buNone/>
            </a:pPr>
            <a:r>
              <a:rPr lang="en" sz="1500">
                <a:solidFill>
                  <a:schemeClr val="lt1"/>
                </a:solidFill>
              </a:rPr>
              <a:t>get hit by a big stick </a:t>
            </a:r>
            <a:endParaRPr sz="1500">
              <a:solidFill>
                <a:schemeClr val="lt1"/>
              </a:solidFill>
            </a:endParaRPr>
          </a:p>
          <a:p>
            <a:pPr indent="0" lvl="0" marL="0" rtl="0" algn="l">
              <a:lnSpc>
                <a:spcPct val="115000"/>
              </a:lnSpc>
              <a:spcBef>
                <a:spcPts val="0"/>
              </a:spcBef>
              <a:spcAft>
                <a:spcPts val="0"/>
              </a:spcAft>
              <a:buNone/>
            </a:pPr>
            <a:r>
              <a:rPr lang="en" sz="1500">
                <a:solidFill>
                  <a:schemeClr val="lt1"/>
                </a:solidFill>
              </a:rPr>
              <a:t>across the hand. Slap! </a:t>
            </a:r>
            <a:endParaRPr sz="1500">
              <a:solidFill>
                <a:schemeClr val="lt1"/>
              </a:solidFill>
            </a:endParaRPr>
          </a:p>
          <a:p>
            <a:pPr indent="0" lvl="0" marL="0" rtl="0" algn="l">
              <a:lnSpc>
                <a:spcPct val="115000"/>
              </a:lnSpc>
              <a:spcBef>
                <a:spcPts val="0"/>
              </a:spcBef>
              <a:spcAft>
                <a:spcPts val="0"/>
              </a:spcAft>
              <a:buNone/>
            </a:pPr>
            <a:r>
              <a:rPr lang="en" sz="1500">
                <a:solidFill>
                  <a:schemeClr val="lt1"/>
                </a:solidFill>
              </a:rPr>
              <a:t>Or a big strap.</a:t>
            </a:r>
            <a:endParaRPr sz="1500">
              <a:solidFill>
                <a:schemeClr val="lt1"/>
              </a:solidFill>
            </a:endParaRPr>
          </a:p>
          <a:p>
            <a:pPr indent="0" lvl="0" marL="0" rtl="0" algn="l">
              <a:lnSpc>
                <a:spcPct val="115000"/>
              </a:lnSpc>
              <a:spcBef>
                <a:spcPts val="0"/>
              </a:spcBef>
              <a:spcAft>
                <a:spcPts val="0"/>
              </a:spcAft>
              <a:buNone/>
            </a:pPr>
            <a:r>
              <a:rPr lang="en" sz="1500">
                <a:solidFill>
                  <a:schemeClr val="lt1"/>
                </a:solidFill>
              </a:rPr>
              <a:t>That would hurt!</a:t>
            </a:r>
            <a:endParaRPr sz="1500">
              <a:solidFill>
                <a:schemeClr val="lt1"/>
              </a:solidFill>
            </a:endParaRPr>
          </a:p>
          <a:p>
            <a:pPr indent="0" lvl="0" marL="0" rtl="0" algn="l">
              <a:lnSpc>
                <a:spcPct val="115000"/>
              </a:lnSpc>
              <a:spcBef>
                <a:spcPts val="0"/>
              </a:spcBef>
              <a:spcAft>
                <a:spcPts val="0"/>
              </a:spcAft>
              <a:buNone/>
            </a:pPr>
            <a:r>
              <a:rPr lang="en" sz="1500">
                <a:solidFill>
                  <a:schemeClr val="lt1"/>
                </a:solidFill>
              </a:rPr>
              <a:t>I would feel anxious.</a:t>
            </a:r>
            <a:endParaRPr>
              <a:solidFill>
                <a:srgbClr val="FFFFFF"/>
              </a:solidFill>
            </a:endParaRPr>
          </a:p>
        </p:txBody>
      </p:sp>
      <p:sp>
        <p:nvSpPr>
          <p:cNvPr id="100" name="Google Shape;100;p19"/>
          <p:cNvSpPr txBox="1"/>
          <p:nvPr/>
        </p:nvSpPr>
        <p:spPr>
          <a:xfrm>
            <a:off x="4590925" y="1204500"/>
            <a:ext cx="3412800" cy="2734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2600">
                <a:solidFill>
                  <a:schemeClr val="lt1"/>
                </a:solidFill>
              </a:rPr>
              <a:t>School in 1872</a:t>
            </a:r>
            <a:endParaRPr b="1" sz="26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1500">
                <a:solidFill>
                  <a:srgbClr val="FFFFFF"/>
                </a:solidFill>
              </a:rPr>
              <a:t>By Leila</a:t>
            </a:r>
            <a:endParaRPr sz="1500">
              <a:solidFill>
                <a:srgbClr val="FFFFFF"/>
              </a:solidFill>
            </a:endParaRPr>
          </a:p>
          <a:p>
            <a:pPr indent="0" lvl="0" marL="0" rtl="0" algn="l">
              <a:lnSpc>
                <a:spcPct val="115000"/>
              </a:lnSpc>
              <a:spcBef>
                <a:spcPts val="0"/>
              </a:spcBef>
              <a:spcAft>
                <a:spcPts val="0"/>
              </a:spcAft>
              <a:buClr>
                <a:schemeClr val="dk1"/>
              </a:buClr>
              <a:buSzPts val="1100"/>
              <a:buFont typeface="Arial"/>
              <a:buNone/>
            </a:pPr>
            <a:r>
              <a:t/>
            </a:r>
            <a:endParaRPr sz="1500">
              <a:solidFill>
                <a:srgbClr val="FFFFFF"/>
              </a:solidFill>
            </a:endParaRPr>
          </a:p>
          <a:p>
            <a:pPr indent="0" lvl="0" marL="0" rtl="0" algn="l">
              <a:lnSpc>
                <a:spcPct val="115000"/>
              </a:lnSpc>
              <a:spcBef>
                <a:spcPts val="0"/>
              </a:spcBef>
              <a:spcAft>
                <a:spcPts val="0"/>
              </a:spcAft>
              <a:buClr>
                <a:schemeClr val="dk1"/>
              </a:buClr>
              <a:buSzPts val="1100"/>
              <a:buFont typeface="Arial"/>
              <a:buNone/>
            </a:pPr>
            <a:r>
              <a:rPr lang="en" sz="1500">
                <a:solidFill>
                  <a:schemeClr val="lt1"/>
                </a:solidFill>
              </a:rPr>
              <a:t>One hundred and fifty years ago children got strapped on the hand and the bottom. Kids didn’t have toys because the kids were in the 1800’s. The kids had cold freezing feet on the floor. The kids ran like cheetahs.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Primitives - Chalk Board" id="105" name="Google Shape;105;p20"/>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106" name="Google Shape;106;p20"/>
          <p:cNvSpPr txBox="1"/>
          <p:nvPr/>
        </p:nvSpPr>
        <p:spPr>
          <a:xfrm>
            <a:off x="1250225" y="1067250"/>
            <a:ext cx="6820500" cy="334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600">
                <a:solidFill>
                  <a:schemeClr val="lt1"/>
                </a:solidFill>
              </a:rPr>
              <a:t>School in 1872 (150 Years ago)</a:t>
            </a:r>
            <a:endParaRPr b="1" sz="2600">
              <a:solidFill>
                <a:schemeClr val="lt1"/>
              </a:solidFill>
            </a:endParaRPr>
          </a:p>
          <a:p>
            <a:pPr indent="0" lvl="0" marL="0" rtl="0" algn="l">
              <a:lnSpc>
                <a:spcPct val="115000"/>
              </a:lnSpc>
              <a:spcBef>
                <a:spcPts val="0"/>
              </a:spcBef>
              <a:spcAft>
                <a:spcPts val="0"/>
              </a:spcAft>
              <a:buClr>
                <a:schemeClr val="dk1"/>
              </a:buClr>
              <a:buSzPts val="1100"/>
              <a:buFont typeface="Arial"/>
              <a:buNone/>
            </a:pPr>
            <a:r>
              <a:rPr lang="en" sz="1500">
                <a:solidFill>
                  <a:srgbClr val="FFFFFF"/>
                </a:solidFill>
              </a:rPr>
              <a:t>By Trisha</a:t>
            </a:r>
            <a:endParaRPr sz="1500">
              <a:solidFill>
                <a:srgbClr val="FFFFFF"/>
              </a:solidFill>
            </a:endParaRPr>
          </a:p>
          <a:p>
            <a:pPr indent="0" lvl="0" marL="0" rtl="0" algn="l">
              <a:lnSpc>
                <a:spcPct val="115000"/>
              </a:lnSpc>
              <a:spcBef>
                <a:spcPts val="0"/>
              </a:spcBef>
              <a:spcAft>
                <a:spcPts val="0"/>
              </a:spcAft>
              <a:buNone/>
            </a:pPr>
            <a:r>
              <a:t/>
            </a:r>
            <a:endParaRPr sz="1500">
              <a:solidFill>
                <a:srgbClr val="FFFFFF"/>
              </a:solidFill>
            </a:endParaRPr>
          </a:p>
          <a:p>
            <a:pPr indent="0" lvl="0" marL="0" rtl="0" algn="l">
              <a:lnSpc>
                <a:spcPct val="115000"/>
              </a:lnSpc>
              <a:spcBef>
                <a:spcPts val="0"/>
              </a:spcBef>
              <a:spcAft>
                <a:spcPts val="0"/>
              </a:spcAft>
              <a:buClr>
                <a:schemeClr val="dk1"/>
              </a:buClr>
              <a:buSzPts val="1100"/>
              <a:buFont typeface="Arial"/>
              <a:buNone/>
            </a:pPr>
            <a:r>
              <a:rPr lang="en" sz="1500">
                <a:solidFill>
                  <a:srgbClr val="FFFFFF"/>
                </a:solidFill>
              </a:rPr>
              <a:t>Back 150 years ago at HES (it stands for Hamilton East School), people were poor, and our school didn’t have the things we have now. They didn’t have toys, whiteboards, laptops, iPads, computers, and art stuff. They didn’t have a playground either. It really wasn’t fun. But if I was there I would be as cold as ice because it’s cold there! In the past, they wouldn’t be happy, excited, or even thinking about unicorns. So I wouldn’t want to go there, and I wasn’t even born then. So that’s what happened.</a:t>
            </a:r>
            <a:endParaRPr sz="1500">
              <a:solidFill>
                <a:srgbClr val="FFFFFF"/>
              </a:solidFill>
            </a:endParaRPr>
          </a:p>
          <a:p>
            <a:pPr indent="0" lvl="0" marL="0" rtl="0" algn="l">
              <a:lnSpc>
                <a:spcPct val="115000"/>
              </a:lnSpc>
              <a:spcBef>
                <a:spcPts val="0"/>
              </a:spcBef>
              <a:spcAft>
                <a:spcPts val="0"/>
              </a:spcAft>
              <a:buNone/>
            </a:pPr>
            <a:r>
              <a:t/>
            </a:r>
            <a:endParaRPr sz="15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descr="Primitives - Chalk Board" id="111" name="Google Shape;111;p21"/>
          <p:cNvPicPr preferRelativeResize="0"/>
          <p:nvPr/>
        </p:nvPicPr>
        <p:blipFill rotWithShape="1">
          <a:blip r:embed="rId3">
            <a:alphaModFix/>
          </a:blip>
          <a:srcRect b="3557" l="3338" r="2614" t="3557"/>
          <a:stretch/>
        </p:blipFill>
        <p:spPr>
          <a:xfrm>
            <a:off x="0" y="0"/>
            <a:ext cx="9144000" cy="5079994"/>
          </a:xfrm>
          <a:prstGeom prst="rect">
            <a:avLst/>
          </a:prstGeom>
          <a:noFill/>
          <a:ln>
            <a:noFill/>
          </a:ln>
        </p:spPr>
      </p:pic>
      <p:sp>
        <p:nvSpPr>
          <p:cNvPr id="112" name="Google Shape;112;p21"/>
          <p:cNvSpPr txBox="1"/>
          <p:nvPr/>
        </p:nvSpPr>
        <p:spPr>
          <a:xfrm>
            <a:off x="1097825" y="1067250"/>
            <a:ext cx="6820500" cy="75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900">
              <a:solidFill>
                <a:schemeClr val="lt1"/>
              </a:solidFill>
            </a:endParaRPr>
          </a:p>
          <a:p>
            <a:pPr indent="0" lvl="0" marL="0" rtl="0" algn="l">
              <a:lnSpc>
                <a:spcPct val="115000"/>
              </a:lnSpc>
              <a:spcBef>
                <a:spcPts val="0"/>
              </a:spcBef>
              <a:spcAft>
                <a:spcPts val="0"/>
              </a:spcAft>
              <a:buNone/>
            </a:pPr>
            <a:r>
              <a:t/>
            </a:r>
            <a:endParaRPr sz="1500">
              <a:solidFill>
                <a:schemeClr val="lt1"/>
              </a:solidFill>
            </a:endParaRPr>
          </a:p>
        </p:txBody>
      </p:sp>
      <p:sp>
        <p:nvSpPr>
          <p:cNvPr id="113" name="Google Shape;113;p21"/>
          <p:cNvSpPr txBox="1"/>
          <p:nvPr/>
        </p:nvSpPr>
        <p:spPr>
          <a:xfrm>
            <a:off x="1250225" y="1067250"/>
            <a:ext cx="6820500" cy="297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600">
                <a:solidFill>
                  <a:schemeClr val="lt1"/>
                </a:solidFill>
              </a:rPr>
              <a:t>In the Olden Days</a:t>
            </a:r>
            <a:endParaRPr b="1" sz="2600">
              <a:solidFill>
                <a:schemeClr val="lt1"/>
              </a:solidFill>
            </a:endParaRPr>
          </a:p>
          <a:p>
            <a:pPr indent="0" lvl="0" marL="0" rtl="0" algn="l">
              <a:lnSpc>
                <a:spcPct val="115000"/>
              </a:lnSpc>
              <a:spcBef>
                <a:spcPts val="300"/>
              </a:spcBef>
              <a:spcAft>
                <a:spcPts val="0"/>
              </a:spcAft>
              <a:buNone/>
            </a:pPr>
            <a:r>
              <a:rPr lang="en" sz="1500">
                <a:solidFill>
                  <a:schemeClr val="lt1"/>
                </a:solidFill>
              </a:rPr>
              <a:t>By Alyssa</a:t>
            </a:r>
            <a:endParaRPr sz="1500">
              <a:solidFill>
                <a:schemeClr val="lt1"/>
              </a:solidFill>
            </a:endParaRPr>
          </a:p>
          <a:p>
            <a:pPr indent="0" lvl="0" marL="0" rtl="0" algn="l">
              <a:lnSpc>
                <a:spcPct val="115000"/>
              </a:lnSpc>
              <a:spcBef>
                <a:spcPts val="1600"/>
              </a:spcBef>
              <a:spcAft>
                <a:spcPts val="0"/>
              </a:spcAft>
              <a:buNone/>
            </a:pPr>
            <a:r>
              <a:rPr lang="en" sz="1500">
                <a:solidFill>
                  <a:schemeClr val="lt1"/>
                </a:solidFill>
              </a:rPr>
              <a:t>In the olden days, the kids used chalkboards to write and draw. Then on their way to school they rode horses. If I was them I would be sad and my feet would be cold on the ground. I would feel cold and the ground would feel like ice. If the kids were naughty then they would get hurt by a stick, ruler, or belt. For their games, they would skip, or go down a slide made out of wood. Some parents kept their kids home to help them do the chores. The kids would play outside, they didn't have lots of toys or a pool to swim in.</a:t>
            </a:r>
            <a:endParaRPr sz="15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